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84" r:id="rId2"/>
    <p:sldId id="385" r:id="rId3"/>
    <p:sldId id="401" r:id="rId4"/>
    <p:sldId id="403" r:id="rId5"/>
    <p:sldId id="400" r:id="rId6"/>
    <p:sldId id="405" r:id="rId7"/>
    <p:sldId id="402" r:id="rId8"/>
    <p:sldId id="404" r:id="rId9"/>
    <p:sldId id="258" r:id="rId10"/>
    <p:sldId id="299" r:id="rId11"/>
    <p:sldId id="300" r:id="rId12"/>
    <p:sldId id="301" r:id="rId13"/>
    <p:sldId id="390" r:id="rId14"/>
    <p:sldId id="393" r:id="rId15"/>
    <p:sldId id="394" r:id="rId16"/>
    <p:sldId id="421" r:id="rId17"/>
    <p:sldId id="419" r:id="rId18"/>
    <p:sldId id="416" r:id="rId19"/>
    <p:sldId id="417" r:id="rId20"/>
    <p:sldId id="418" r:id="rId21"/>
    <p:sldId id="413" r:id="rId22"/>
    <p:sldId id="414" r:id="rId23"/>
    <p:sldId id="435" r:id="rId24"/>
    <p:sldId id="422" r:id="rId25"/>
    <p:sldId id="431" r:id="rId26"/>
    <p:sldId id="436" r:id="rId27"/>
    <p:sldId id="302" r:id="rId28"/>
    <p:sldId id="379" r:id="rId29"/>
    <p:sldId id="354" r:id="rId30"/>
    <p:sldId id="408" r:id="rId31"/>
    <p:sldId id="409" r:id="rId32"/>
    <p:sldId id="420" r:id="rId33"/>
    <p:sldId id="423" r:id="rId34"/>
    <p:sldId id="424" r:id="rId35"/>
    <p:sldId id="429" r:id="rId36"/>
    <p:sldId id="432" r:id="rId37"/>
    <p:sldId id="433" r:id="rId38"/>
    <p:sldId id="437" r:id="rId39"/>
    <p:sldId id="438" r:id="rId4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6600"/>
    <a:srgbClr val="0000FF"/>
    <a:srgbClr val="000000"/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098" autoAdjust="0"/>
  </p:normalViewPr>
  <p:slideViewPr>
    <p:cSldViewPr>
      <p:cViewPr varScale="1">
        <p:scale>
          <a:sx n="92" d="100"/>
          <a:sy n="92" d="100"/>
        </p:scale>
        <p:origin x="-7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8DE5B2-9E4A-44C2-A412-B86236169ED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E12B8E8-8DFB-4FB7-A775-737577390990}">
      <dgm:prSet phldrT="[Text]"/>
      <dgm:spPr/>
      <dgm:t>
        <a:bodyPr/>
        <a:lstStyle/>
        <a:p>
          <a:r>
            <a:rPr kumimoji="1" lang="en-US" altLang="ja-JP" dirty="0" smtClean="0"/>
            <a:t>Removal from AD6 (0.5h)</a:t>
          </a:r>
          <a:endParaRPr kumimoji="1" lang="ja-JP" altLang="en-US"/>
        </a:p>
      </dgm:t>
    </dgm:pt>
    <dgm:pt modelId="{3A5EAF09-1B98-485C-982B-CE15D2E032DB}" type="parTrans" cxnId="{BB220F47-2B83-43D8-8642-AB3B0F17C449}">
      <dgm:prSet/>
      <dgm:spPr/>
      <dgm:t>
        <a:bodyPr/>
        <a:lstStyle/>
        <a:p>
          <a:endParaRPr kumimoji="1" lang="ja-JP" altLang="en-US"/>
        </a:p>
      </dgm:t>
    </dgm:pt>
    <dgm:pt modelId="{C72D18BF-1AF7-4F59-A703-335B84ECDB80}" type="sibTrans" cxnId="{BB220F47-2B83-43D8-8642-AB3B0F17C449}">
      <dgm:prSet/>
      <dgm:spPr/>
      <dgm:t>
        <a:bodyPr/>
        <a:lstStyle/>
        <a:p>
          <a:endParaRPr kumimoji="1" lang="ja-JP" altLang="en-US"/>
        </a:p>
      </dgm:t>
    </dgm:pt>
    <dgm:pt modelId="{539DACF2-82C9-4A1D-911E-7AA6D99E3997}">
      <dgm:prSet phldrT="[Text]"/>
      <dgm:spPr/>
      <dgm:t>
        <a:bodyPr/>
        <a:lstStyle/>
        <a:p>
          <a:r>
            <a:rPr kumimoji="1" lang="en-US" altLang="ja-JP" dirty="0" smtClean="0"/>
            <a:t>Assemble module in darkroom in CERN</a:t>
          </a:r>
          <a:endParaRPr kumimoji="1" lang="ja-JP" altLang="en-US"/>
        </a:p>
      </dgm:t>
    </dgm:pt>
    <dgm:pt modelId="{51380E7E-C804-4102-9A3B-C294B9DDF386}" type="parTrans" cxnId="{BCC54E96-01F8-4654-8AB1-CB57A9AAF043}">
      <dgm:prSet/>
      <dgm:spPr/>
      <dgm:t>
        <a:bodyPr/>
        <a:lstStyle/>
        <a:p>
          <a:endParaRPr kumimoji="1" lang="ja-JP" altLang="en-US"/>
        </a:p>
      </dgm:t>
    </dgm:pt>
    <dgm:pt modelId="{B638D98A-47D4-4984-BFFB-42DAABAF3901}" type="sibTrans" cxnId="{BCC54E96-01F8-4654-8AB1-CB57A9AAF043}">
      <dgm:prSet/>
      <dgm:spPr/>
      <dgm:t>
        <a:bodyPr/>
        <a:lstStyle/>
        <a:p>
          <a:endParaRPr kumimoji="1" lang="ja-JP" altLang="en-US"/>
        </a:p>
      </dgm:t>
    </dgm:pt>
    <dgm:pt modelId="{A0986744-BB0A-4E33-8D87-18906F594267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altLang="ja-JP" dirty="0" smtClean="0"/>
            <a:t>Pumping</a:t>
          </a:r>
        </a:p>
        <a:p>
          <a:r>
            <a:rPr kumimoji="1" lang="en-US" altLang="ja-JP" dirty="0" smtClean="0"/>
            <a:t>(2h)</a:t>
          </a:r>
          <a:endParaRPr kumimoji="1" lang="ja-JP" altLang="en-US"/>
        </a:p>
      </dgm:t>
    </dgm:pt>
    <dgm:pt modelId="{310BC156-49F5-42D9-B61A-F8D243A4FB50}" type="parTrans" cxnId="{C07C5B5A-ACA5-4D5A-BD1A-BAE8EB911C42}">
      <dgm:prSet/>
      <dgm:spPr/>
      <dgm:t>
        <a:bodyPr/>
        <a:lstStyle/>
        <a:p>
          <a:endParaRPr kumimoji="1" lang="ja-JP" altLang="en-US"/>
        </a:p>
      </dgm:t>
    </dgm:pt>
    <dgm:pt modelId="{34EEB70E-E5D3-4C01-95A2-FEAEAC66A0F3}" type="sibTrans" cxnId="{C07C5B5A-ACA5-4D5A-BD1A-BAE8EB911C42}">
      <dgm:prSet/>
      <dgm:spPr/>
      <dgm:t>
        <a:bodyPr/>
        <a:lstStyle/>
        <a:p>
          <a:endParaRPr kumimoji="1" lang="ja-JP" altLang="en-US"/>
        </a:p>
      </dgm:t>
    </dgm:pt>
    <dgm:pt modelId="{49205B35-89E0-4031-A706-9E64EEDB817A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altLang="ja-JP" dirty="0" smtClean="0"/>
            <a:t>Exposure (2h)</a:t>
          </a:r>
          <a:endParaRPr kumimoji="1" lang="ja-JP" altLang="en-US"/>
        </a:p>
      </dgm:t>
    </dgm:pt>
    <dgm:pt modelId="{3CA76E75-D036-4F85-A0BB-5934B6DF8F1A}" type="parTrans" cxnId="{1645D91F-6774-4EC0-B02C-398E19B8213E}">
      <dgm:prSet/>
      <dgm:spPr/>
      <dgm:t>
        <a:bodyPr/>
        <a:lstStyle/>
        <a:p>
          <a:endParaRPr kumimoji="1" lang="ja-JP" altLang="en-US"/>
        </a:p>
      </dgm:t>
    </dgm:pt>
    <dgm:pt modelId="{21F0D49A-B92D-4F96-8269-1EC570F63DAA}" type="sibTrans" cxnId="{1645D91F-6774-4EC0-B02C-398E19B8213E}">
      <dgm:prSet/>
      <dgm:spPr/>
      <dgm:t>
        <a:bodyPr/>
        <a:lstStyle/>
        <a:p>
          <a:endParaRPr kumimoji="1" lang="ja-JP" altLang="en-US"/>
        </a:p>
      </dgm:t>
    </dgm:pt>
    <dgm:pt modelId="{C712CA00-5C47-40BF-9588-80FFF48E3A13}">
      <dgm:prSet phldrT="[Text]"/>
      <dgm:spPr/>
      <dgm:t>
        <a:bodyPr/>
        <a:lstStyle/>
        <a:p>
          <a:r>
            <a:rPr kumimoji="1" lang="en-US" altLang="ja-JP" dirty="0" smtClean="0"/>
            <a:t>Disassemble in darkroom</a:t>
          </a:r>
          <a:endParaRPr kumimoji="1" lang="ja-JP" altLang="en-US"/>
        </a:p>
      </dgm:t>
    </dgm:pt>
    <dgm:pt modelId="{A1D77195-4A86-4D63-9CCF-A42A8A809A33}" type="parTrans" cxnId="{E7EC0B9C-3DEA-4803-8AEF-5B3B94A2F288}">
      <dgm:prSet/>
      <dgm:spPr/>
      <dgm:t>
        <a:bodyPr/>
        <a:lstStyle/>
        <a:p>
          <a:endParaRPr kumimoji="1" lang="ja-JP" altLang="en-US"/>
        </a:p>
      </dgm:t>
    </dgm:pt>
    <dgm:pt modelId="{1F965469-7886-4491-ADB0-F8BE87A8BA91}" type="sibTrans" cxnId="{E7EC0B9C-3DEA-4803-8AEF-5B3B94A2F288}">
      <dgm:prSet/>
      <dgm:spPr/>
      <dgm:t>
        <a:bodyPr/>
        <a:lstStyle/>
        <a:p>
          <a:endParaRPr kumimoji="1" lang="ja-JP" altLang="en-US"/>
        </a:p>
      </dgm:t>
    </dgm:pt>
    <dgm:pt modelId="{6AC0667A-E845-4773-8483-2FD474FA159F}">
      <dgm:prSet phldrT="[Text]"/>
      <dgm:spPr/>
      <dgm:t>
        <a:bodyPr/>
        <a:lstStyle/>
        <a:p>
          <a:r>
            <a:rPr kumimoji="1" lang="en-US" altLang="ja-JP" dirty="0" smtClean="0"/>
            <a:t>Setting in AD6 (0.5h)</a:t>
          </a:r>
          <a:endParaRPr kumimoji="1" lang="ja-JP" altLang="en-US"/>
        </a:p>
      </dgm:t>
    </dgm:pt>
    <dgm:pt modelId="{73130A2A-F435-4A8F-B410-96C44527196A}" type="parTrans" cxnId="{9AA32DB7-7C8D-4093-A2F4-3CDD0B05B78F}">
      <dgm:prSet/>
      <dgm:spPr/>
      <dgm:t>
        <a:bodyPr/>
        <a:lstStyle/>
        <a:p>
          <a:endParaRPr kumimoji="1" lang="ja-JP" altLang="en-US"/>
        </a:p>
      </dgm:t>
    </dgm:pt>
    <dgm:pt modelId="{516E6C84-7BB2-4D77-8FA9-0C264B35F730}" type="sibTrans" cxnId="{9AA32DB7-7C8D-4093-A2F4-3CDD0B05B78F}">
      <dgm:prSet/>
      <dgm:spPr/>
      <dgm:t>
        <a:bodyPr/>
        <a:lstStyle/>
        <a:p>
          <a:endParaRPr kumimoji="1" lang="ja-JP" altLang="en-US"/>
        </a:p>
      </dgm:t>
    </dgm:pt>
    <dgm:pt modelId="{3B9E0263-A725-41AA-AF98-3DD15364CA6C}" type="pres">
      <dgm:prSet presAssocID="{1D8DE5B2-9E4A-44C2-A412-B86236169ED8}" presName="Name0" presStyleCnt="0">
        <dgm:presLayoutVars>
          <dgm:dir/>
          <dgm:resizeHandles val="exact"/>
        </dgm:presLayoutVars>
      </dgm:prSet>
      <dgm:spPr/>
    </dgm:pt>
    <dgm:pt modelId="{6F94B696-20C6-46D6-8F91-EBD7283A8333}" type="pres">
      <dgm:prSet presAssocID="{539DACF2-82C9-4A1D-911E-7AA6D99E399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4DEC25D-70E5-4D12-816A-3DA66CD6C5E5}" type="pres">
      <dgm:prSet presAssocID="{B638D98A-47D4-4984-BFFB-42DAABAF3901}" presName="sibTrans" presStyleLbl="sibTrans2D1" presStyleIdx="0" presStyleCnt="5"/>
      <dgm:spPr/>
      <dgm:t>
        <a:bodyPr/>
        <a:lstStyle/>
        <a:p>
          <a:endParaRPr lang="en-US"/>
        </a:p>
      </dgm:t>
    </dgm:pt>
    <dgm:pt modelId="{29FE3B92-4A31-4CBD-B8E2-17063EB5BEBD}" type="pres">
      <dgm:prSet presAssocID="{B638D98A-47D4-4984-BFFB-42DAABAF3901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5950C02-EC86-483E-8800-FDB96AE561BA}" type="pres">
      <dgm:prSet presAssocID="{6AC0667A-E845-4773-8483-2FD474FA159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52319-FE2A-4DFB-9D0B-B26153B76DC0}" type="pres">
      <dgm:prSet presAssocID="{516E6C84-7BB2-4D77-8FA9-0C264B35F730}" presName="sibTrans" presStyleLbl="sibTrans2D1" presStyleIdx="1" presStyleCnt="5"/>
      <dgm:spPr/>
      <dgm:t>
        <a:bodyPr/>
        <a:lstStyle/>
        <a:p>
          <a:endParaRPr lang="en-US"/>
        </a:p>
      </dgm:t>
    </dgm:pt>
    <dgm:pt modelId="{05B2AACD-4AE0-4604-B4A7-BB2547018F64}" type="pres">
      <dgm:prSet presAssocID="{516E6C84-7BB2-4D77-8FA9-0C264B35F730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E4603679-CE54-4C50-BD8A-0813B6014819}" type="pres">
      <dgm:prSet presAssocID="{A0986744-BB0A-4E33-8D87-18906F59426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9FC24-A451-4EA9-9908-D9BEC991A806}" type="pres">
      <dgm:prSet presAssocID="{34EEB70E-E5D3-4C01-95A2-FEAEAC66A0F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45434E82-7399-4818-B1A3-8C63CB530E5A}" type="pres">
      <dgm:prSet presAssocID="{34EEB70E-E5D3-4C01-95A2-FEAEAC66A0F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AB4D63EA-FD77-4AB1-9D46-8FF9DCD51467}" type="pres">
      <dgm:prSet presAssocID="{49205B35-89E0-4031-A706-9E64EEDB817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0C94988-D460-45BA-AEAF-0F134A65F39B}" type="pres">
      <dgm:prSet presAssocID="{21F0D49A-B92D-4F96-8269-1EC570F63DAA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E7388B4-27D9-4176-8408-E40246262F20}" type="pres">
      <dgm:prSet presAssocID="{21F0D49A-B92D-4F96-8269-1EC570F63DAA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C229178-8AEC-474C-B897-98FF670C7705}" type="pres">
      <dgm:prSet presAssocID="{6E12B8E8-8DFB-4FB7-A775-73757739099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14DEDE0-8D26-4468-BC63-2622FE109171}" type="pres">
      <dgm:prSet presAssocID="{C72D18BF-1AF7-4F59-A703-335B84ECDB80}" presName="sibTrans" presStyleLbl="sibTrans2D1" presStyleIdx="4" presStyleCnt="5"/>
      <dgm:spPr/>
      <dgm:t>
        <a:bodyPr/>
        <a:lstStyle/>
        <a:p>
          <a:endParaRPr lang="en-US"/>
        </a:p>
      </dgm:t>
    </dgm:pt>
    <dgm:pt modelId="{A260EC43-1B43-407F-89E5-C2409726BB06}" type="pres">
      <dgm:prSet presAssocID="{C72D18BF-1AF7-4F59-A703-335B84ECDB80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E63ABAA-45A7-40F9-9BD9-AF224A8BC719}" type="pres">
      <dgm:prSet presAssocID="{C712CA00-5C47-40BF-9588-80FFF48E3A1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80FB9541-F7EE-47A7-85EE-AB6DEB81138F}" type="presOf" srcId="{516E6C84-7BB2-4D77-8FA9-0C264B35F730}" destId="{16652319-FE2A-4DFB-9D0B-B26153B76DC0}" srcOrd="0" destOrd="0" presId="urn:microsoft.com/office/officeart/2005/8/layout/process1"/>
    <dgm:cxn modelId="{9AA32DB7-7C8D-4093-A2F4-3CDD0B05B78F}" srcId="{1D8DE5B2-9E4A-44C2-A412-B86236169ED8}" destId="{6AC0667A-E845-4773-8483-2FD474FA159F}" srcOrd="1" destOrd="0" parTransId="{73130A2A-F435-4A8F-B410-96C44527196A}" sibTransId="{516E6C84-7BB2-4D77-8FA9-0C264B35F730}"/>
    <dgm:cxn modelId="{C87EBBD4-04A9-49C3-AA49-1B8E7661F6D8}" type="presOf" srcId="{49205B35-89E0-4031-A706-9E64EEDB817A}" destId="{AB4D63EA-FD77-4AB1-9D46-8FF9DCD51467}" srcOrd="0" destOrd="0" presId="urn:microsoft.com/office/officeart/2005/8/layout/process1"/>
    <dgm:cxn modelId="{80A86E94-ADA4-4AA6-B636-B7750C974B8D}" type="presOf" srcId="{516E6C84-7BB2-4D77-8FA9-0C264B35F730}" destId="{05B2AACD-4AE0-4604-B4A7-BB2547018F64}" srcOrd="1" destOrd="0" presId="urn:microsoft.com/office/officeart/2005/8/layout/process1"/>
    <dgm:cxn modelId="{E7EC0B9C-3DEA-4803-8AEF-5B3B94A2F288}" srcId="{1D8DE5B2-9E4A-44C2-A412-B86236169ED8}" destId="{C712CA00-5C47-40BF-9588-80FFF48E3A13}" srcOrd="5" destOrd="0" parTransId="{A1D77195-4A86-4D63-9CCF-A42A8A809A33}" sibTransId="{1F965469-7886-4491-ADB0-F8BE87A8BA91}"/>
    <dgm:cxn modelId="{EEA084A3-9B87-41FE-B2FF-B41CC2799EFB}" type="presOf" srcId="{539DACF2-82C9-4A1D-911E-7AA6D99E3997}" destId="{6F94B696-20C6-46D6-8F91-EBD7283A8333}" srcOrd="0" destOrd="0" presId="urn:microsoft.com/office/officeart/2005/8/layout/process1"/>
    <dgm:cxn modelId="{BB220F47-2B83-43D8-8642-AB3B0F17C449}" srcId="{1D8DE5B2-9E4A-44C2-A412-B86236169ED8}" destId="{6E12B8E8-8DFB-4FB7-A775-737577390990}" srcOrd="4" destOrd="0" parTransId="{3A5EAF09-1B98-485C-982B-CE15D2E032DB}" sibTransId="{C72D18BF-1AF7-4F59-A703-335B84ECDB80}"/>
    <dgm:cxn modelId="{9776C517-CA54-4EC1-8C8D-1761AC95B292}" type="presOf" srcId="{B638D98A-47D4-4984-BFFB-42DAABAF3901}" destId="{C4DEC25D-70E5-4D12-816A-3DA66CD6C5E5}" srcOrd="0" destOrd="0" presId="urn:microsoft.com/office/officeart/2005/8/layout/process1"/>
    <dgm:cxn modelId="{14F3D9A1-645D-4801-9086-11BE421FAAD9}" type="presOf" srcId="{6E12B8E8-8DFB-4FB7-A775-737577390990}" destId="{9C229178-8AEC-474C-B897-98FF670C7705}" srcOrd="0" destOrd="0" presId="urn:microsoft.com/office/officeart/2005/8/layout/process1"/>
    <dgm:cxn modelId="{BB5C00CC-8A29-4F3D-836D-90F3C6A971C6}" type="presOf" srcId="{21F0D49A-B92D-4F96-8269-1EC570F63DAA}" destId="{7E7388B4-27D9-4176-8408-E40246262F20}" srcOrd="1" destOrd="0" presId="urn:microsoft.com/office/officeart/2005/8/layout/process1"/>
    <dgm:cxn modelId="{A6E8D736-7605-42CE-9A2A-E3C35D14C7BA}" type="presOf" srcId="{34EEB70E-E5D3-4C01-95A2-FEAEAC66A0F3}" destId="{5BA9FC24-A451-4EA9-9908-D9BEC991A806}" srcOrd="0" destOrd="0" presId="urn:microsoft.com/office/officeart/2005/8/layout/process1"/>
    <dgm:cxn modelId="{25530134-9FBA-4A67-A272-2ECA8EC5FBCC}" type="presOf" srcId="{1D8DE5B2-9E4A-44C2-A412-B86236169ED8}" destId="{3B9E0263-A725-41AA-AF98-3DD15364CA6C}" srcOrd="0" destOrd="0" presId="urn:microsoft.com/office/officeart/2005/8/layout/process1"/>
    <dgm:cxn modelId="{29944A38-F334-4C3A-BA95-9A8B2311E198}" type="presOf" srcId="{21F0D49A-B92D-4F96-8269-1EC570F63DAA}" destId="{70C94988-D460-45BA-AEAF-0F134A65F39B}" srcOrd="0" destOrd="0" presId="urn:microsoft.com/office/officeart/2005/8/layout/process1"/>
    <dgm:cxn modelId="{BD13DFCD-851A-4C9D-8633-1DB0703A90D2}" type="presOf" srcId="{C72D18BF-1AF7-4F59-A703-335B84ECDB80}" destId="{414DEDE0-8D26-4468-BC63-2622FE109171}" srcOrd="0" destOrd="0" presId="urn:microsoft.com/office/officeart/2005/8/layout/process1"/>
    <dgm:cxn modelId="{2334285D-48BE-491D-B1D6-7043EE43A03B}" type="presOf" srcId="{C72D18BF-1AF7-4F59-A703-335B84ECDB80}" destId="{A260EC43-1B43-407F-89E5-C2409726BB06}" srcOrd="1" destOrd="0" presId="urn:microsoft.com/office/officeart/2005/8/layout/process1"/>
    <dgm:cxn modelId="{BCC54E96-01F8-4654-8AB1-CB57A9AAF043}" srcId="{1D8DE5B2-9E4A-44C2-A412-B86236169ED8}" destId="{539DACF2-82C9-4A1D-911E-7AA6D99E3997}" srcOrd="0" destOrd="0" parTransId="{51380E7E-C804-4102-9A3B-C294B9DDF386}" sibTransId="{B638D98A-47D4-4984-BFFB-42DAABAF3901}"/>
    <dgm:cxn modelId="{2AF2B99B-5BF7-46D4-8545-C19D8E1E3B94}" type="presOf" srcId="{6AC0667A-E845-4773-8483-2FD474FA159F}" destId="{35950C02-EC86-483E-8800-FDB96AE561BA}" srcOrd="0" destOrd="0" presId="urn:microsoft.com/office/officeart/2005/8/layout/process1"/>
    <dgm:cxn modelId="{1645D91F-6774-4EC0-B02C-398E19B8213E}" srcId="{1D8DE5B2-9E4A-44C2-A412-B86236169ED8}" destId="{49205B35-89E0-4031-A706-9E64EEDB817A}" srcOrd="3" destOrd="0" parTransId="{3CA76E75-D036-4F85-A0BB-5934B6DF8F1A}" sibTransId="{21F0D49A-B92D-4F96-8269-1EC570F63DAA}"/>
    <dgm:cxn modelId="{A56AE8D1-981C-4DB1-91F7-0C179B492303}" type="presOf" srcId="{34EEB70E-E5D3-4C01-95A2-FEAEAC66A0F3}" destId="{45434E82-7399-4818-B1A3-8C63CB530E5A}" srcOrd="1" destOrd="0" presId="urn:microsoft.com/office/officeart/2005/8/layout/process1"/>
    <dgm:cxn modelId="{1AEA204F-1C98-4604-AD5C-AB7C114E1305}" type="presOf" srcId="{C712CA00-5C47-40BF-9588-80FFF48E3A13}" destId="{CE63ABAA-45A7-40F9-9BD9-AF224A8BC719}" srcOrd="0" destOrd="0" presId="urn:microsoft.com/office/officeart/2005/8/layout/process1"/>
    <dgm:cxn modelId="{5F7FF742-868A-4508-AFBA-33ACC6BC5CB6}" type="presOf" srcId="{A0986744-BB0A-4E33-8D87-18906F594267}" destId="{E4603679-CE54-4C50-BD8A-0813B6014819}" srcOrd="0" destOrd="0" presId="urn:microsoft.com/office/officeart/2005/8/layout/process1"/>
    <dgm:cxn modelId="{26106FEC-E89B-4AAA-AEF8-7E1692F9C608}" type="presOf" srcId="{B638D98A-47D4-4984-BFFB-42DAABAF3901}" destId="{29FE3B92-4A31-4CBD-B8E2-17063EB5BEBD}" srcOrd="1" destOrd="0" presId="urn:microsoft.com/office/officeart/2005/8/layout/process1"/>
    <dgm:cxn modelId="{C07C5B5A-ACA5-4D5A-BD1A-BAE8EB911C42}" srcId="{1D8DE5B2-9E4A-44C2-A412-B86236169ED8}" destId="{A0986744-BB0A-4E33-8D87-18906F594267}" srcOrd="2" destOrd="0" parTransId="{310BC156-49F5-42D9-B61A-F8D243A4FB50}" sibTransId="{34EEB70E-E5D3-4C01-95A2-FEAEAC66A0F3}"/>
    <dgm:cxn modelId="{3F314B8F-FB76-4488-95EE-50C08D477BF9}" type="presParOf" srcId="{3B9E0263-A725-41AA-AF98-3DD15364CA6C}" destId="{6F94B696-20C6-46D6-8F91-EBD7283A8333}" srcOrd="0" destOrd="0" presId="urn:microsoft.com/office/officeart/2005/8/layout/process1"/>
    <dgm:cxn modelId="{2358EC5C-9811-43CB-BCFA-BEA6CBA8973E}" type="presParOf" srcId="{3B9E0263-A725-41AA-AF98-3DD15364CA6C}" destId="{C4DEC25D-70E5-4D12-816A-3DA66CD6C5E5}" srcOrd="1" destOrd="0" presId="urn:microsoft.com/office/officeart/2005/8/layout/process1"/>
    <dgm:cxn modelId="{3D3B110E-34FE-4BA4-897E-E9C7C7654BA7}" type="presParOf" srcId="{C4DEC25D-70E5-4D12-816A-3DA66CD6C5E5}" destId="{29FE3B92-4A31-4CBD-B8E2-17063EB5BEBD}" srcOrd="0" destOrd="0" presId="urn:microsoft.com/office/officeart/2005/8/layout/process1"/>
    <dgm:cxn modelId="{7721FDA5-9505-4B80-82FC-6552E2301E54}" type="presParOf" srcId="{3B9E0263-A725-41AA-AF98-3DD15364CA6C}" destId="{35950C02-EC86-483E-8800-FDB96AE561BA}" srcOrd="2" destOrd="0" presId="urn:microsoft.com/office/officeart/2005/8/layout/process1"/>
    <dgm:cxn modelId="{006057FD-9FC5-4353-B03A-FEC7B5C90C9A}" type="presParOf" srcId="{3B9E0263-A725-41AA-AF98-3DD15364CA6C}" destId="{16652319-FE2A-4DFB-9D0B-B26153B76DC0}" srcOrd="3" destOrd="0" presId="urn:microsoft.com/office/officeart/2005/8/layout/process1"/>
    <dgm:cxn modelId="{C1F3215A-796E-44D6-9863-9192A4D0194F}" type="presParOf" srcId="{16652319-FE2A-4DFB-9D0B-B26153B76DC0}" destId="{05B2AACD-4AE0-4604-B4A7-BB2547018F64}" srcOrd="0" destOrd="0" presId="urn:microsoft.com/office/officeart/2005/8/layout/process1"/>
    <dgm:cxn modelId="{AB161AE7-B860-4343-AE5E-109ABF20AA80}" type="presParOf" srcId="{3B9E0263-A725-41AA-AF98-3DD15364CA6C}" destId="{E4603679-CE54-4C50-BD8A-0813B6014819}" srcOrd="4" destOrd="0" presId="urn:microsoft.com/office/officeart/2005/8/layout/process1"/>
    <dgm:cxn modelId="{1D50D35F-B6F9-4342-8949-741CC4EF1AB9}" type="presParOf" srcId="{3B9E0263-A725-41AA-AF98-3DD15364CA6C}" destId="{5BA9FC24-A451-4EA9-9908-D9BEC991A806}" srcOrd="5" destOrd="0" presId="urn:microsoft.com/office/officeart/2005/8/layout/process1"/>
    <dgm:cxn modelId="{A03CE319-5C2B-48EC-AD74-C489ECC80243}" type="presParOf" srcId="{5BA9FC24-A451-4EA9-9908-D9BEC991A806}" destId="{45434E82-7399-4818-B1A3-8C63CB530E5A}" srcOrd="0" destOrd="0" presId="urn:microsoft.com/office/officeart/2005/8/layout/process1"/>
    <dgm:cxn modelId="{91333587-7D8E-4E63-A661-EB33D21CDD22}" type="presParOf" srcId="{3B9E0263-A725-41AA-AF98-3DD15364CA6C}" destId="{AB4D63EA-FD77-4AB1-9D46-8FF9DCD51467}" srcOrd="6" destOrd="0" presId="urn:microsoft.com/office/officeart/2005/8/layout/process1"/>
    <dgm:cxn modelId="{9B1B29DD-B906-46D7-A121-C13F04E551DB}" type="presParOf" srcId="{3B9E0263-A725-41AA-AF98-3DD15364CA6C}" destId="{70C94988-D460-45BA-AEAF-0F134A65F39B}" srcOrd="7" destOrd="0" presId="urn:microsoft.com/office/officeart/2005/8/layout/process1"/>
    <dgm:cxn modelId="{35577CFD-0834-4423-AE50-5B39B7B34814}" type="presParOf" srcId="{70C94988-D460-45BA-AEAF-0F134A65F39B}" destId="{7E7388B4-27D9-4176-8408-E40246262F20}" srcOrd="0" destOrd="0" presId="urn:microsoft.com/office/officeart/2005/8/layout/process1"/>
    <dgm:cxn modelId="{2569683F-3D10-479B-839D-0594A152417A}" type="presParOf" srcId="{3B9E0263-A725-41AA-AF98-3DD15364CA6C}" destId="{9C229178-8AEC-474C-B897-98FF670C7705}" srcOrd="8" destOrd="0" presId="urn:microsoft.com/office/officeart/2005/8/layout/process1"/>
    <dgm:cxn modelId="{6752B622-2662-466D-B18D-BB31B675D4C1}" type="presParOf" srcId="{3B9E0263-A725-41AA-AF98-3DD15364CA6C}" destId="{414DEDE0-8D26-4468-BC63-2622FE109171}" srcOrd="9" destOrd="0" presId="urn:microsoft.com/office/officeart/2005/8/layout/process1"/>
    <dgm:cxn modelId="{F03FE762-9B25-4046-8061-AA748710516F}" type="presParOf" srcId="{414DEDE0-8D26-4468-BC63-2622FE109171}" destId="{A260EC43-1B43-407F-89E5-C2409726BB06}" srcOrd="0" destOrd="0" presId="urn:microsoft.com/office/officeart/2005/8/layout/process1"/>
    <dgm:cxn modelId="{25510C68-69EE-4FB4-8122-12256F02CA88}" type="presParOf" srcId="{3B9E0263-A725-41AA-AF98-3DD15364CA6C}" destId="{CE63ABAA-45A7-40F9-9BD9-AF224A8BC719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94B696-20C6-46D6-8F91-EBD7283A8333}">
      <dsp:nvSpPr>
        <dsp:cNvPr id="0" name=""/>
        <dsp:cNvSpPr/>
      </dsp:nvSpPr>
      <dsp:spPr>
        <a:xfrm>
          <a:off x="0" y="349639"/>
          <a:ext cx="1085850" cy="956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kern="1200" dirty="0" smtClean="0"/>
            <a:t>Assemble module in darkroom in CERN</a:t>
          </a:r>
          <a:endParaRPr kumimoji="1" lang="ja-JP" altLang="en-US" sz="1400" kern="1200"/>
        </a:p>
      </dsp:txBody>
      <dsp:txXfrm>
        <a:off x="0" y="349639"/>
        <a:ext cx="1085850" cy="956905"/>
      </dsp:txXfrm>
    </dsp:sp>
    <dsp:sp modelId="{C4DEC25D-70E5-4D12-816A-3DA66CD6C5E5}">
      <dsp:nvSpPr>
        <dsp:cNvPr id="0" name=""/>
        <dsp:cNvSpPr/>
      </dsp:nvSpPr>
      <dsp:spPr>
        <a:xfrm>
          <a:off x="1194435" y="693446"/>
          <a:ext cx="230200" cy="269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100" kern="1200"/>
        </a:p>
      </dsp:txBody>
      <dsp:txXfrm>
        <a:off x="1194435" y="693446"/>
        <a:ext cx="230200" cy="269290"/>
      </dsp:txXfrm>
    </dsp:sp>
    <dsp:sp modelId="{35950C02-EC86-483E-8800-FDB96AE561BA}">
      <dsp:nvSpPr>
        <dsp:cNvPr id="0" name=""/>
        <dsp:cNvSpPr/>
      </dsp:nvSpPr>
      <dsp:spPr>
        <a:xfrm>
          <a:off x="1520190" y="349639"/>
          <a:ext cx="1085850" cy="956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kern="1200" dirty="0" smtClean="0"/>
            <a:t>Setting in AD6 (0.5h)</a:t>
          </a:r>
          <a:endParaRPr kumimoji="1" lang="ja-JP" altLang="en-US" sz="1400" kern="1200"/>
        </a:p>
      </dsp:txBody>
      <dsp:txXfrm>
        <a:off x="1520190" y="349639"/>
        <a:ext cx="1085850" cy="956905"/>
      </dsp:txXfrm>
    </dsp:sp>
    <dsp:sp modelId="{16652319-FE2A-4DFB-9D0B-B26153B76DC0}">
      <dsp:nvSpPr>
        <dsp:cNvPr id="0" name=""/>
        <dsp:cNvSpPr/>
      </dsp:nvSpPr>
      <dsp:spPr>
        <a:xfrm>
          <a:off x="2714625" y="693446"/>
          <a:ext cx="230200" cy="269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100" kern="1200"/>
        </a:p>
      </dsp:txBody>
      <dsp:txXfrm>
        <a:off x="2714625" y="693446"/>
        <a:ext cx="230200" cy="269290"/>
      </dsp:txXfrm>
    </dsp:sp>
    <dsp:sp modelId="{E4603679-CE54-4C50-BD8A-0813B6014819}">
      <dsp:nvSpPr>
        <dsp:cNvPr id="0" name=""/>
        <dsp:cNvSpPr/>
      </dsp:nvSpPr>
      <dsp:spPr>
        <a:xfrm>
          <a:off x="3040380" y="349639"/>
          <a:ext cx="1085850" cy="95690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kern="1200" dirty="0" smtClean="0"/>
            <a:t>Pumping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kern="1200" dirty="0" smtClean="0"/>
            <a:t>(2h)</a:t>
          </a:r>
          <a:endParaRPr kumimoji="1" lang="ja-JP" altLang="en-US" sz="1400" kern="1200"/>
        </a:p>
      </dsp:txBody>
      <dsp:txXfrm>
        <a:off x="3040380" y="349639"/>
        <a:ext cx="1085850" cy="956905"/>
      </dsp:txXfrm>
    </dsp:sp>
    <dsp:sp modelId="{5BA9FC24-A451-4EA9-9908-D9BEC991A806}">
      <dsp:nvSpPr>
        <dsp:cNvPr id="0" name=""/>
        <dsp:cNvSpPr/>
      </dsp:nvSpPr>
      <dsp:spPr>
        <a:xfrm>
          <a:off x="4234815" y="693446"/>
          <a:ext cx="230200" cy="269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100" kern="1200"/>
        </a:p>
      </dsp:txBody>
      <dsp:txXfrm>
        <a:off x="4234815" y="693446"/>
        <a:ext cx="230200" cy="269290"/>
      </dsp:txXfrm>
    </dsp:sp>
    <dsp:sp modelId="{AB4D63EA-FD77-4AB1-9D46-8FF9DCD51467}">
      <dsp:nvSpPr>
        <dsp:cNvPr id="0" name=""/>
        <dsp:cNvSpPr/>
      </dsp:nvSpPr>
      <dsp:spPr>
        <a:xfrm>
          <a:off x="4560570" y="349639"/>
          <a:ext cx="1085850" cy="95690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kern="1200" dirty="0" smtClean="0"/>
            <a:t>Exposure (2h)</a:t>
          </a:r>
          <a:endParaRPr kumimoji="1" lang="ja-JP" altLang="en-US" sz="1400" kern="1200"/>
        </a:p>
      </dsp:txBody>
      <dsp:txXfrm>
        <a:off x="4560570" y="349639"/>
        <a:ext cx="1085850" cy="956905"/>
      </dsp:txXfrm>
    </dsp:sp>
    <dsp:sp modelId="{70C94988-D460-45BA-AEAF-0F134A65F39B}">
      <dsp:nvSpPr>
        <dsp:cNvPr id="0" name=""/>
        <dsp:cNvSpPr/>
      </dsp:nvSpPr>
      <dsp:spPr>
        <a:xfrm>
          <a:off x="5755005" y="693446"/>
          <a:ext cx="230200" cy="269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100" kern="1200"/>
        </a:p>
      </dsp:txBody>
      <dsp:txXfrm>
        <a:off x="5755005" y="693446"/>
        <a:ext cx="230200" cy="269290"/>
      </dsp:txXfrm>
    </dsp:sp>
    <dsp:sp modelId="{9C229178-8AEC-474C-B897-98FF670C7705}">
      <dsp:nvSpPr>
        <dsp:cNvPr id="0" name=""/>
        <dsp:cNvSpPr/>
      </dsp:nvSpPr>
      <dsp:spPr>
        <a:xfrm>
          <a:off x="6080760" y="349639"/>
          <a:ext cx="1085850" cy="956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kern="1200" dirty="0" smtClean="0"/>
            <a:t>Removal from AD6 (0.5h)</a:t>
          </a:r>
          <a:endParaRPr kumimoji="1" lang="ja-JP" altLang="en-US" sz="1400" kern="1200"/>
        </a:p>
      </dsp:txBody>
      <dsp:txXfrm>
        <a:off x="6080760" y="349639"/>
        <a:ext cx="1085850" cy="956905"/>
      </dsp:txXfrm>
    </dsp:sp>
    <dsp:sp modelId="{414DEDE0-8D26-4468-BC63-2622FE109171}">
      <dsp:nvSpPr>
        <dsp:cNvPr id="0" name=""/>
        <dsp:cNvSpPr/>
      </dsp:nvSpPr>
      <dsp:spPr>
        <a:xfrm>
          <a:off x="7275195" y="693446"/>
          <a:ext cx="230200" cy="269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100" kern="1200"/>
        </a:p>
      </dsp:txBody>
      <dsp:txXfrm>
        <a:off x="7275195" y="693446"/>
        <a:ext cx="230200" cy="269290"/>
      </dsp:txXfrm>
    </dsp:sp>
    <dsp:sp modelId="{CE63ABAA-45A7-40F9-9BD9-AF224A8BC719}">
      <dsp:nvSpPr>
        <dsp:cNvPr id="0" name=""/>
        <dsp:cNvSpPr/>
      </dsp:nvSpPr>
      <dsp:spPr>
        <a:xfrm>
          <a:off x="7600950" y="349639"/>
          <a:ext cx="1085850" cy="956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kern="1200" dirty="0" smtClean="0"/>
            <a:t>Disassemble in darkroom</a:t>
          </a:r>
          <a:endParaRPr kumimoji="1" lang="ja-JP" altLang="en-US" sz="1400" kern="1200"/>
        </a:p>
      </dsp:txBody>
      <dsp:txXfrm>
        <a:off x="7600950" y="349639"/>
        <a:ext cx="1085850" cy="956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3AFB3-A82D-4517-A314-1A3C014AC425}" type="datetimeFigureOut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C2D2E-E5D2-4BDD-8596-C9CF3D2A585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759862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C96BF-C61D-4A4D-BEF6-8AA86A17394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98F0-D5C0-4C81-BBC0-94165459AFD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1200">
                <a:latin typeface="Times" charset="0"/>
              </a:rPr>
              <a:t>Paola Scampoli                       IPRD13</a:t>
            </a:r>
            <a:endParaRPr lang="en-US" sz="1200">
              <a:latin typeface="Times" charset="0"/>
            </a:endParaRP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CF26FCC-9DC9-8643-9066-E7300C2D5FF8}" type="slidenum">
              <a:rPr lang="en-US" sz="1200">
                <a:latin typeface="Times" charset="0"/>
              </a:rPr>
              <a:pPr/>
              <a:t>21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1200">
                <a:latin typeface="Times" charset="0"/>
              </a:rPr>
              <a:t>Paola Scampoli                       IPRD13</a:t>
            </a:r>
            <a:endParaRPr lang="en-US" sz="1200">
              <a:latin typeface="Times" charset="0"/>
            </a:endParaRP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CF26FCC-9DC9-8643-9066-E7300C2D5FF8}" type="slidenum">
              <a:rPr lang="en-US" sz="1200">
                <a:latin typeface="Times" charset="0"/>
              </a:rPr>
              <a:pPr/>
              <a:t>22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2A136-7D80-4A6A-9E43-6FBCD18BD4A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393DF-FFAE-4D62-8232-E6270FD9149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FEC44EC-3427-49C9-A087-C033A9DF844A}" type="slidenum">
              <a:rPr lang="en-US">
                <a:cs typeface="メイリオ" charset="0"/>
              </a:rPr>
              <a:pPr/>
              <a:t>32</a:t>
            </a:fld>
            <a:endParaRPr lang="en-US">
              <a:cs typeface="メイリオ" charset="0"/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DB541-56C3-4469-A954-5831C8E850BD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604105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DB541-56C3-4469-A954-5831C8E850BD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604105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6121-1692-4827-ACFA-99FFCC2AF82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1200">
                <a:latin typeface="Times" charset="0"/>
              </a:rPr>
              <a:t>Paola Scampoli                       IPRD13</a:t>
            </a:r>
            <a:endParaRPr lang="en-US" sz="1200">
              <a:latin typeface="Times" charset="0"/>
            </a:endParaRP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CF26FCC-9DC9-8643-9066-E7300C2D5FF8}" type="slidenum">
              <a:rPr lang="en-US" sz="1200">
                <a:latin typeface="Times" charset="0"/>
              </a:rPr>
              <a:pPr/>
              <a:t>38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1200">
                <a:latin typeface="Times" charset="0"/>
              </a:rPr>
              <a:t>Paola Scampoli                       IPRD13</a:t>
            </a:r>
            <a:endParaRPr lang="en-US" sz="1200">
              <a:latin typeface="Times" charset="0"/>
            </a:endParaRP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CF26FCC-9DC9-8643-9066-E7300C2D5FF8}" type="slidenum">
              <a:rPr lang="en-US" sz="1200">
                <a:latin typeface="Times" charset="0"/>
              </a:rPr>
              <a:pPr/>
              <a:t>3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1200">
                <a:latin typeface="Times" charset="0"/>
              </a:rPr>
              <a:t>Paola Scampoli                       IPRD13</a:t>
            </a:r>
            <a:endParaRPr lang="en-US" sz="1200">
              <a:latin typeface="Times" charset="0"/>
            </a:endParaRP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CF26FCC-9DC9-8643-9066-E7300C2D5FF8}" type="slidenum">
              <a:rPr lang="en-US" sz="1200">
                <a:latin typeface="Times" charset="0"/>
              </a:rPr>
              <a:pPr/>
              <a:t>39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noProof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Paola Scampoli                       IPRD13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A5F42F-417B-1345-8E85-24D4E06E50A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0472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C96BF-C61D-4A4D-BEF6-8AA86A17394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D9196-76AC-4783-84DA-F9A67E31E3B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6121-1692-4827-ACFA-99FFCC2AF82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8FD60-A11A-4EAC-BCDF-5924E910614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3D6D783-24A1-4BD3-ACCD-6C970F52500D}" type="slidenum">
              <a:rPr lang="en-US">
                <a:cs typeface="メイリオ" charset="0"/>
              </a:rPr>
              <a:pPr/>
              <a:t>17</a:t>
            </a:fld>
            <a:endParaRPr lang="en-US">
              <a:cs typeface="メイリオ" charset="0"/>
            </a:endParaRPr>
          </a:p>
        </p:txBody>
      </p:sp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C:\Users\ariga\prg\LHEPMic6\work\AEgIS_G1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98F0-D5C0-4C81-BBC0-94165459AFD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216-1B7D-44A8-9910-61D9CAD2B5EF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B25-6B70-436A-A283-D6E84D03A251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96BF-C8BC-4997-A25C-F2265CDF3A61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DCBE-9580-46B2-87BE-DD8424BBBF6C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BAE-E7B0-4864-884E-76B9AC541CC3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2546-E345-4B05-872C-449F8DA5D87A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4EB6-9AB7-4838-B043-F2A27404FDFD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E3AC-2DD2-43A9-B850-5130A74788EC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3DC6-CE77-44FC-9ED0-53BA61C7BC20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47F7-D397-47DE-95F8-D36052955099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21ED-2DA7-4E59-8BC8-A57CD9239740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241B6-D501-4E63-AE7C-C955C76C5D6B}" type="datetime1">
              <a:rPr kumimoji="1" lang="ja-JP" altLang="en-US" smtClean="0"/>
              <a:pPr/>
              <a:t>2013/10/15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4792F-F8EB-4296-92D4-992E8B6BFE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ome.web.cern.ch/about/updates/2013/08/join-dots-measure-antimatter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riga\Desktop\Cap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1314450"/>
            <a:ext cx="3400425" cy="554355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124200"/>
            <a:ext cx="6400800" cy="23622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Akitaka Ariga</a:t>
            </a:r>
          </a:p>
          <a:p>
            <a:pPr marL="514350" indent="-514350" algn="l"/>
            <a:endParaRPr lang="en-US" sz="2400" dirty="0"/>
          </a:p>
          <a:p>
            <a:pPr marL="514350" indent="-514350" algn="l"/>
            <a:r>
              <a:rPr lang="en-US" sz="2400" dirty="0" smtClean="0"/>
              <a:t>Albert Einstein Center for Fundamental physics</a:t>
            </a:r>
          </a:p>
          <a:p>
            <a:pPr marL="514350" indent="-514350" algn="l"/>
            <a:r>
              <a:rPr lang="en-US" sz="2400" dirty="0" smtClean="0"/>
              <a:t>Laboratory for High Energy Physics</a:t>
            </a:r>
          </a:p>
          <a:p>
            <a:pPr marL="514350" indent="-514350" algn="l"/>
            <a:r>
              <a:rPr lang="en-US" sz="2400" dirty="0" smtClean="0"/>
              <a:t>University of Bern, Switzerland</a:t>
            </a:r>
          </a:p>
          <a:p>
            <a:pPr marL="514350" indent="-514350" algn="l"/>
            <a:r>
              <a:rPr lang="en-US" sz="2400" dirty="0" smtClean="0"/>
              <a:t>for the </a:t>
            </a:r>
            <a:r>
              <a:rPr lang="en-US" sz="2400" dirty="0" err="1" smtClean="0"/>
              <a:t>AEgIS</a:t>
            </a:r>
            <a:r>
              <a:rPr lang="en-US" sz="2400" dirty="0" smtClean="0"/>
              <a:t> collaboration</a:t>
            </a:r>
            <a:endParaRPr lang="en-US" sz="2400" dirty="0"/>
          </a:p>
        </p:txBody>
      </p:sp>
      <p:pic>
        <p:nvPicPr>
          <p:cNvPr id="5" name="Picture 4" descr="lhep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108200" cy="8763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668344" y="0"/>
            <a:ext cx="1461600" cy="1514046"/>
            <a:chOff x="7680475" y="12329"/>
            <a:chExt cx="1461600" cy="1514046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6"/>
            <p:cNvSpPr/>
            <p:nvPr/>
          </p:nvSpPr>
          <p:spPr>
            <a:xfrm>
              <a:off x="7680475" y="1480656"/>
              <a:ext cx="14616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_AEC_cmyk.ep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80475" y="12329"/>
              <a:ext cx="1461109" cy="1481982"/>
            </a:xfrm>
            <a:prstGeom prst="rect">
              <a:avLst/>
            </a:prstGeom>
            <a:grpFill/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8382000" cy="936104"/>
          </a:xfrm>
        </p:spPr>
        <p:txBody>
          <a:bodyPr anchor="t">
            <a:noAutofit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The </a:t>
            </a:r>
            <a:r>
              <a:rPr lang="en-US" sz="4000" dirty="0" err="1" smtClean="0">
                <a:solidFill>
                  <a:schemeClr val="bg1"/>
                </a:solidFill>
              </a:rPr>
              <a:t>AEgIS</a:t>
            </a:r>
            <a:r>
              <a:rPr lang="en-US" sz="4000" dirty="0" smtClean="0">
                <a:solidFill>
                  <a:schemeClr val="bg1"/>
                </a:solidFill>
              </a:rPr>
              <a:t> experiment</a:t>
            </a:r>
            <a:br>
              <a:rPr lang="en-US" sz="4000" dirty="0" smtClean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ja-JP" dirty="0" smtClean="0"/>
              <a:t>Actions on vacuum problem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435280" cy="4525963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Water loss by vacuum leads to emulsion cracks.</a:t>
            </a:r>
          </a:p>
          <a:p>
            <a:r>
              <a:rPr lang="en-US" altLang="ja-JP" sz="2400" dirty="0" smtClean="0"/>
              <a:t>Two ways to avoid cracks established</a:t>
            </a:r>
          </a:p>
          <a:p>
            <a:pPr lvl="1"/>
            <a:r>
              <a:rPr lang="en-US" altLang="ja-JP" sz="2000" dirty="0" smtClean="0">
                <a:solidFill>
                  <a:srgbClr val="0000FF"/>
                </a:solidFill>
              </a:rPr>
              <a:t>Mix glycerin with emulsion gel </a:t>
            </a:r>
            <a:r>
              <a:rPr lang="en-US" altLang="ja-JP" sz="2000" dirty="0" smtClean="0">
                <a:sym typeface="Wingdings" pitchFamily="2" charset="2"/>
              </a:rPr>
              <a:t>baseline</a:t>
            </a:r>
            <a:endParaRPr lang="en-US" altLang="ja-JP" sz="2000" dirty="0" smtClean="0"/>
          </a:p>
          <a:p>
            <a:pPr lvl="2"/>
            <a:r>
              <a:rPr lang="en-US" altLang="ja-JP" sz="1600" dirty="0" smtClean="0"/>
              <a:t>Replace water by glycerin</a:t>
            </a:r>
          </a:p>
          <a:p>
            <a:pPr lvl="1"/>
            <a:r>
              <a:rPr lang="en-US" altLang="ja-JP" sz="2000" dirty="0" smtClean="0">
                <a:solidFill>
                  <a:srgbClr val="006600"/>
                </a:solidFill>
              </a:rPr>
              <a:t>Put gas barrier films on emulsions</a:t>
            </a:r>
          </a:p>
          <a:p>
            <a:pPr lvl="2"/>
            <a:r>
              <a:rPr kumimoji="1" lang="en-US" altLang="ja-JP" sz="1600" dirty="0" smtClean="0"/>
              <a:t>Keep water in the films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13613" r="4109"/>
          <a:stretch>
            <a:fillRect/>
          </a:stretch>
        </p:blipFill>
        <p:spPr bwMode="auto">
          <a:xfrm>
            <a:off x="1043608" y="3573016"/>
            <a:ext cx="3493622" cy="273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6383" t="15052" r="7387" b="8941"/>
          <a:stretch>
            <a:fillRect/>
          </a:stretch>
        </p:blipFill>
        <p:spPr bwMode="auto">
          <a:xfrm>
            <a:off x="6372200" y="4293096"/>
            <a:ext cx="2564904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右矢印 9"/>
          <p:cNvSpPr/>
          <p:nvPr/>
        </p:nvSpPr>
        <p:spPr>
          <a:xfrm>
            <a:off x="4961744" y="50131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9922" t="19113" r="45431" b="15056"/>
          <a:stretch>
            <a:fillRect/>
          </a:stretch>
        </p:blipFill>
        <p:spPr bwMode="auto">
          <a:xfrm>
            <a:off x="6444208" y="1389898"/>
            <a:ext cx="2403144" cy="2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4"/>
          <p:cNvSpPr txBox="1"/>
          <p:nvPr/>
        </p:nvSpPr>
        <p:spPr>
          <a:xfrm>
            <a:off x="6084168" y="4221088"/>
            <a:ext cx="30386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ja-JP" sz="1400" dirty="0" smtClean="0"/>
              <a:t>2. “Aluminum vapor deposition tape”</a:t>
            </a:r>
            <a:endParaRPr kumimoji="1" lang="ja-JP" altLang="en-US" sz="1400" dirty="0"/>
          </a:p>
        </p:txBody>
      </p:sp>
      <p:sp>
        <p:nvSpPr>
          <p:cNvPr id="12" name="テキスト ボックス 15"/>
          <p:cNvSpPr txBox="1"/>
          <p:nvPr/>
        </p:nvSpPr>
        <p:spPr>
          <a:xfrm>
            <a:off x="6660232" y="1620089"/>
            <a:ext cx="2483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1600" dirty="0" smtClean="0">
                <a:solidFill>
                  <a:schemeClr val="bg1"/>
                </a:solidFill>
              </a:rPr>
              <a:t>Glycerin-mixed gel, poured on glass. </a:t>
            </a:r>
          </a:p>
          <a:p>
            <a:pPr marL="342900" indent="-342900"/>
            <a:r>
              <a:rPr lang="en-US" altLang="ja-JP" sz="1600" dirty="0" smtClean="0">
                <a:solidFill>
                  <a:schemeClr val="bg1"/>
                </a:solidFill>
              </a:rPr>
              <a:t>       No cracks</a:t>
            </a:r>
          </a:p>
        </p:txBody>
      </p:sp>
      <p:cxnSp>
        <p:nvCxnSpPr>
          <p:cNvPr id="13" name="直線矢印コネクタ 17"/>
          <p:cNvCxnSpPr/>
          <p:nvPr/>
        </p:nvCxnSpPr>
        <p:spPr>
          <a:xfrm rot="5400000">
            <a:off x="7921795" y="4975749"/>
            <a:ext cx="428629" cy="714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右矢印 9"/>
          <p:cNvSpPr/>
          <p:nvPr/>
        </p:nvSpPr>
        <p:spPr>
          <a:xfrm rot="19789632">
            <a:off x="4873238" y="33540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452320" y="61560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No cracks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Noise increases in vacuum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79301"/>
            <a:ext cx="8712968" cy="4525963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C00000"/>
                </a:solidFill>
              </a:rPr>
              <a:t>Mechanical stress by drying increases random BG (fog)</a:t>
            </a:r>
            <a:endParaRPr lang="en-US" altLang="ja-JP" sz="2400" dirty="0" smtClean="0"/>
          </a:p>
          <a:p>
            <a:r>
              <a:rPr lang="en-US" altLang="ja-JP" sz="2400" dirty="0" smtClean="0"/>
              <a:t>Fog density measured in films dipped in glycerin solution (normal and vacuum)</a:t>
            </a:r>
            <a:endParaRPr kumimoji="1" lang="en-US" altLang="ja-JP" sz="2400" dirty="0" smtClean="0"/>
          </a:p>
          <a:p>
            <a:r>
              <a:rPr lang="en-US" altLang="ja-JP" sz="2400" dirty="0" smtClean="0">
                <a:solidFill>
                  <a:srgbClr val="0000FF"/>
                </a:solidFill>
              </a:rPr>
              <a:t>Fog density is reduced by adding glycerin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73009"/>
            <a:ext cx="4184923" cy="38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1124075" y="5718437"/>
            <a:ext cx="3312368" cy="0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36243" y="5760640"/>
            <a:ext cx="174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Normal pressu</a:t>
            </a:r>
            <a:r>
              <a:rPr lang="en-US" altLang="ja-JP" dirty="0" smtClean="0">
                <a:solidFill>
                  <a:srgbClr val="00B0F0"/>
                </a:solidFill>
              </a:rPr>
              <a:t>r</a:t>
            </a:r>
            <a:r>
              <a:rPr kumimoji="1" lang="en-US" altLang="ja-JP" dirty="0" smtClean="0">
                <a:solidFill>
                  <a:srgbClr val="00B0F0"/>
                </a:solidFill>
              </a:rPr>
              <a:t>e</a:t>
            </a:r>
            <a:endParaRPr kumimoji="1" lang="ja-JP" altLang="en-US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3140968"/>
            <a:ext cx="417742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u="sng" dirty="0" smtClean="0"/>
              <a:t>Sample</a:t>
            </a:r>
          </a:p>
          <a:p>
            <a:r>
              <a:rPr lang="en-US" altLang="ja-JP" sz="2200" dirty="0" smtClean="0"/>
              <a:t>  - OPERA film</a:t>
            </a:r>
          </a:p>
          <a:p>
            <a:r>
              <a:rPr lang="en-US" altLang="ja-JP" sz="2200" dirty="0" smtClean="0"/>
              <a:t>  - Dipping emulsion for 60 min in </a:t>
            </a:r>
          </a:p>
          <a:p>
            <a:r>
              <a:rPr lang="en-US" altLang="ja-JP" sz="2200" dirty="0"/>
              <a:t> </a:t>
            </a:r>
            <a:r>
              <a:rPr lang="en-US" altLang="ja-JP" sz="2200" dirty="0" smtClean="0"/>
              <a:t>   glycerin solution with various </a:t>
            </a:r>
          </a:p>
          <a:p>
            <a:r>
              <a:rPr lang="en-US" altLang="ja-JP" sz="2200" dirty="0"/>
              <a:t> </a:t>
            </a:r>
            <a:r>
              <a:rPr lang="en-US" altLang="ja-JP" sz="2200" dirty="0" smtClean="0"/>
              <a:t>   densities (water, 4, 8, 12, 17 %).</a:t>
            </a:r>
            <a:endParaRPr lang="en-US" altLang="ja-JP" sz="2200" dirty="0"/>
          </a:p>
          <a:p>
            <a:r>
              <a:rPr lang="en-US" altLang="ja-JP" sz="2200" dirty="0" smtClean="0"/>
              <a:t>    </a:t>
            </a:r>
            <a:r>
              <a:rPr lang="en-US" altLang="ja-JP" sz="2200" dirty="0"/>
              <a:t>A</a:t>
            </a:r>
            <a:r>
              <a:rPr lang="en-US" altLang="ja-JP" sz="2200" dirty="0" smtClean="0"/>
              <a:t>fter drying, films are kept </a:t>
            </a:r>
          </a:p>
          <a:p>
            <a:r>
              <a:rPr lang="en-US" altLang="ja-JP" sz="2200" dirty="0"/>
              <a:t> </a:t>
            </a:r>
            <a:r>
              <a:rPr lang="en-US" altLang="ja-JP" sz="2200" dirty="0" smtClean="0"/>
              <a:t>   in vacuum for 3.5 days.</a:t>
            </a:r>
            <a:endParaRPr kumimoji="1" lang="ja-JP" alt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6093296"/>
            <a:ext cx="3867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※Fog density is the number of </a:t>
            </a:r>
          </a:p>
          <a:p>
            <a:r>
              <a:rPr lang="ja-JP" altLang="en-US" sz="2000" dirty="0" smtClean="0"/>
              <a:t>     </a:t>
            </a:r>
            <a:r>
              <a:rPr kumimoji="1" lang="en-US" altLang="ja-JP" sz="2000" dirty="0" smtClean="0"/>
              <a:t>background grains per 1000 </a:t>
            </a:r>
            <a:r>
              <a:rPr kumimoji="1" lang="en-US" altLang="ja-JP" sz="2000" dirty="0" smtClean="0">
                <a:latin typeface="Symbol" pitchFamily="18" charset="2"/>
              </a:rPr>
              <a:t>m</a:t>
            </a:r>
            <a:r>
              <a:rPr kumimoji="1" lang="en-US" altLang="ja-JP" sz="2000" dirty="0" smtClean="0"/>
              <a:t>m</a:t>
            </a:r>
            <a:r>
              <a:rPr kumimoji="1" lang="en-US" altLang="ja-JP" sz="2000" baseline="30000" dirty="0" smtClean="0"/>
              <a:t>3</a:t>
            </a:r>
            <a:endParaRPr kumimoji="1" lang="ja-JP" altLang="en-US" sz="2000" baseline="30000" dirty="0"/>
          </a:p>
        </p:txBody>
      </p:sp>
      <p:sp>
        <p:nvSpPr>
          <p:cNvPr id="10" name="Oval 9"/>
          <p:cNvSpPr/>
          <p:nvPr/>
        </p:nvSpPr>
        <p:spPr>
          <a:xfrm>
            <a:off x="1209362" y="3210775"/>
            <a:ext cx="193497" cy="218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Oval 10"/>
          <p:cNvSpPr/>
          <p:nvPr/>
        </p:nvSpPr>
        <p:spPr>
          <a:xfrm>
            <a:off x="1829299" y="4897205"/>
            <a:ext cx="193497" cy="218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Oval 11"/>
          <p:cNvSpPr/>
          <p:nvPr/>
        </p:nvSpPr>
        <p:spPr>
          <a:xfrm>
            <a:off x="2463303" y="5141364"/>
            <a:ext cx="193497" cy="218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Oval 12"/>
          <p:cNvSpPr/>
          <p:nvPr/>
        </p:nvSpPr>
        <p:spPr>
          <a:xfrm>
            <a:off x="3081570" y="5315185"/>
            <a:ext cx="193497" cy="218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Oval 13"/>
          <p:cNvSpPr/>
          <p:nvPr/>
        </p:nvSpPr>
        <p:spPr>
          <a:xfrm>
            <a:off x="3859591" y="5341651"/>
            <a:ext cx="193497" cy="218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16" name="Rectangle 15"/>
          <p:cNvSpPr/>
          <p:nvPr/>
        </p:nvSpPr>
        <p:spPr>
          <a:xfrm>
            <a:off x="6732240" y="5805264"/>
            <a:ext cx="1807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JINST 8 (2013) P02015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Sensitivity of glycerin-treated films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4525963"/>
          </a:xfrm>
        </p:spPr>
        <p:txBody>
          <a:bodyPr/>
          <a:lstStyle/>
          <a:p>
            <a:r>
              <a:rPr lang="en-US" altLang="ja-JP" sz="2400" dirty="0" smtClean="0"/>
              <a:t>Sensitivity of glycerin treated films in vacuum by MIP (</a:t>
            </a:r>
            <a:r>
              <a:rPr lang="en-US" altLang="ja-JP" sz="2400" dirty="0" smtClean="0">
                <a:latin typeface="Symbol" pitchFamily="18" charset="2"/>
              </a:rPr>
              <a:t>p</a:t>
            </a:r>
            <a:r>
              <a:rPr lang="en-US" altLang="ja-JP" sz="2400" baseline="30000" dirty="0" smtClean="0">
                <a:latin typeface="Symbol" pitchFamily="18" charset="2"/>
              </a:rPr>
              <a:t>-</a:t>
            </a:r>
            <a:r>
              <a:rPr lang="en-US" altLang="ja-JP" sz="2400" dirty="0" smtClean="0"/>
              <a:t> 6 GeV/c, CERN PS/T-10 in Aug 2012).</a:t>
            </a:r>
          </a:p>
          <a:p>
            <a:r>
              <a:rPr lang="en-US" altLang="ja-JP" sz="2400" dirty="0" smtClean="0"/>
              <a:t>Films in vacuum for 1 day (down to 10</a:t>
            </a:r>
            <a:r>
              <a:rPr lang="en-US" altLang="ja-JP" sz="2400" baseline="30000" dirty="0" smtClean="0"/>
              <a:t>-5</a:t>
            </a:r>
            <a:r>
              <a:rPr lang="en-US" altLang="ja-JP" sz="2400" dirty="0" smtClean="0"/>
              <a:t> mbar) or 3 days (10</a:t>
            </a:r>
            <a:r>
              <a:rPr lang="en-US" altLang="ja-JP" sz="2400" baseline="30000" dirty="0" smtClean="0"/>
              <a:t>-6</a:t>
            </a:r>
            <a:r>
              <a:rPr lang="en-US" altLang="ja-JP" sz="2400" dirty="0" smtClean="0"/>
              <a:t>mbar).</a:t>
            </a:r>
          </a:p>
          <a:p>
            <a:r>
              <a:rPr lang="en-US" altLang="ja-JP" sz="2400" dirty="0" smtClean="0"/>
              <a:t>Detection efficiency per crystal measured for MIP.</a:t>
            </a:r>
          </a:p>
          <a:p>
            <a:pPr lvl="1"/>
            <a:r>
              <a:rPr lang="en-US" altLang="ja-JP" sz="2000" dirty="0" smtClean="0"/>
              <a:t>About 230 crystals along 100 </a:t>
            </a:r>
            <a:r>
              <a:rPr lang="en-US" altLang="ja-JP" sz="2000" dirty="0" smtClean="0">
                <a:latin typeface="Symbol" pitchFamily="18" charset="2"/>
              </a:rPr>
              <a:t>m</a:t>
            </a:r>
            <a:r>
              <a:rPr lang="en-US" altLang="ja-JP" sz="2000" dirty="0" smtClean="0"/>
              <a:t>m in emulsion</a:t>
            </a:r>
          </a:p>
          <a:p>
            <a:r>
              <a:rPr lang="en-US" altLang="ja-JP" sz="2400" dirty="0" smtClean="0"/>
              <a:t>No degradation by glycerin content</a:t>
            </a:r>
          </a:p>
          <a:p>
            <a:pPr>
              <a:buNone/>
            </a:pP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3726557"/>
            <a:ext cx="4498652" cy="251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179512" y="5157192"/>
            <a:ext cx="1368152" cy="360040"/>
          </a:xfrm>
          <a:prstGeom prst="straightConnector1">
            <a:avLst/>
          </a:prstGeom>
          <a:ln w="635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496" y="4653136"/>
            <a:ext cx="1464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 6 </a:t>
            </a:r>
            <a:r>
              <a:rPr kumimoji="1" lang="en-US" altLang="ja-JP" sz="2400" dirty="0" err="1" smtClean="0">
                <a:solidFill>
                  <a:schemeClr val="bg1"/>
                </a:solidFill>
              </a:rPr>
              <a:t>GeV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/c</a:t>
            </a:r>
            <a:endParaRPr kumimoji="1" lang="ja-JP" altLang="en-US" sz="240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680598" cy="321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17" idx="6"/>
          </p:cNvCxnSpPr>
          <p:nvPr/>
        </p:nvCxnSpPr>
        <p:spPr>
          <a:xfrm>
            <a:off x="5306859" y="4406807"/>
            <a:ext cx="3682396" cy="24357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45996" y="3971528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Original = 14 %</a:t>
            </a:r>
            <a:endParaRPr kumimoji="1" lang="ja-JP" altLang="en-US"/>
          </a:p>
        </p:txBody>
      </p:sp>
      <p:sp>
        <p:nvSpPr>
          <p:cNvPr id="17" name="Oval 16"/>
          <p:cNvSpPr/>
          <p:nvPr/>
        </p:nvSpPr>
        <p:spPr>
          <a:xfrm>
            <a:off x="4946819" y="4226787"/>
            <a:ext cx="360040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7092280" y="3356992"/>
            <a:ext cx="1807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JINST 8 (2013) P02015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IMG_09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3824372"/>
            <a:ext cx="3491880" cy="2618910"/>
          </a:xfrm>
          <a:prstGeom prst="rect">
            <a:avLst/>
          </a:prstGeom>
        </p:spPr>
      </p:pic>
      <p:pic>
        <p:nvPicPr>
          <p:cNvPr id="57" name="Picture 56" descr="IMG_09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82716" y="651456"/>
            <a:ext cx="3419872" cy="2564904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6058272" y="188015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Emulsion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6634336" y="800036"/>
            <a:ext cx="0" cy="100811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346304" y="439996"/>
            <a:ext cx="340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 smtClean="0">
                <a:solidFill>
                  <a:srgbClr val="FFFF00"/>
                </a:solidFill>
                <a:latin typeface="Symbol" pitchFamily="18" charset="2"/>
              </a:rPr>
              <a:t>b</a:t>
            </a:r>
            <a:endParaRPr kumimoji="1" lang="ja-JP" altLang="en-US" sz="220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61" name="Down Arrow 60"/>
          <p:cNvSpPr/>
          <p:nvPr/>
        </p:nvSpPr>
        <p:spPr>
          <a:xfrm>
            <a:off x="6346304" y="3392324"/>
            <a:ext cx="64807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6274296" y="6488668"/>
            <a:ext cx="1567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Cryostat inside</a:t>
            </a:r>
            <a:endParaRPr kumimoji="1" lang="ja-JP" altLang="en-US"/>
          </a:p>
        </p:txBody>
      </p:sp>
      <p:sp>
        <p:nvSpPr>
          <p:cNvPr id="63" name="TextBox 62"/>
          <p:cNvSpPr txBox="1"/>
          <p:nvPr/>
        </p:nvSpPr>
        <p:spPr>
          <a:xfrm>
            <a:off x="6706344" y="4690209"/>
            <a:ext cx="2166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Aluminum block</a:t>
            </a:r>
          </a:p>
          <a:p>
            <a:r>
              <a:rPr lang="en-US" altLang="ja-JP" sz="1600" dirty="0">
                <a:solidFill>
                  <a:schemeClr val="bg1"/>
                </a:solidFill>
              </a:rPr>
              <a:t>f</a:t>
            </a:r>
            <a:r>
              <a:rPr lang="en-US" altLang="ja-JP" sz="1600" dirty="0" smtClean="0">
                <a:solidFill>
                  <a:schemeClr val="bg1"/>
                </a:solidFill>
              </a:rPr>
              <a:t>or thermal radiation shield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 </a:t>
            </a:r>
            <a:endParaRPr kumimoji="1" lang="ja-JP" altLang="en-US" sz="1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102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Low temperature test setup</a:t>
            </a:r>
            <a:endParaRPr kumimoji="1" lang="ja-JP" altLang="en-US"/>
          </a:p>
        </p:txBody>
      </p:sp>
      <p:grpSp>
        <p:nvGrpSpPr>
          <p:cNvPr id="3" name="Group 11"/>
          <p:cNvGrpSpPr/>
          <p:nvPr/>
        </p:nvGrpSpPr>
        <p:grpSpPr>
          <a:xfrm>
            <a:off x="237453" y="2865710"/>
            <a:ext cx="3429000" cy="3803650"/>
            <a:chOff x="1332220" y="2289646"/>
            <a:chExt cx="3429000" cy="3803650"/>
          </a:xfrm>
        </p:grpSpPr>
        <p:sp>
          <p:nvSpPr>
            <p:cNvPr id="13" name="Rectangle 12"/>
            <p:cNvSpPr/>
            <p:nvPr/>
          </p:nvSpPr>
          <p:spPr>
            <a:xfrm>
              <a:off x="1332220" y="2700536"/>
              <a:ext cx="1152128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Vacuum pump</a:t>
              </a:r>
              <a:endParaRPr kumimoji="1" lang="ja-JP" alt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33436" y="3573016"/>
              <a:ext cx="2376264" cy="25202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33436" y="5301208"/>
              <a:ext cx="2376264" cy="79208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93476" y="3573016"/>
              <a:ext cx="1656184" cy="151216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13556" y="4797152"/>
              <a:ext cx="432048" cy="8640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85564" y="4149080"/>
              <a:ext cx="72008" cy="6480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57572" y="4149080"/>
              <a:ext cx="72008" cy="6480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29580" y="4149080"/>
              <a:ext cx="216024" cy="64807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3556" y="4149080"/>
              <a:ext cx="72008" cy="64807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TextBox 21"/>
            <p:cNvSpPr txBox="1"/>
            <p:nvPr/>
          </p:nvSpPr>
          <p:spPr>
            <a:xfrm rot="5400000">
              <a:off x="2898251" y="5047061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Cu block</a:t>
              </a:r>
              <a:endParaRPr kumimoji="1" lang="ja-JP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45604" y="5517232"/>
              <a:ext cx="668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</a:rPr>
                <a:t>LN2</a:t>
              </a:r>
              <a:endParaRPr kumimoji="1" lang="ja-JP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61020" y="3283690"/>
              <a:ext cx="360040" cy="2880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67151" y="2289646"/>
              <a:ext cx="15482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Symbol"/>
                <a:buChar char="b"/>
              </a:pPr>
              <a:r>
                <a:rPr kumimoji="1" lang="en-US" altLang="ja-JP" dirty="0" smtClean="0"/>
                <a:t> ray source </a:t>
              </a:r>
            </a:p>
            <a:p>
              <a:r>
                <a:rPr kumimoji="1" lang="en-US" altLang="ja-JP" dirty="0" smtClean="0"/>
                <a:t>with </a:t>
              </a:r>
              <a:r>
                <a:rPr lang="en-US" altLang="ja-JP" dirty="0" smtClean="0"/>
                <a:t>2.5 </a:t>
              </a:r>
              <a:r>
                <a:rPr lang="en-US" altLang="ja-JP" dirty="0" err="1" smtClean="0"/>
                <a:t>MBq</a:t>
              </a:r>
              <a:endParaRPr kumimoji="1" lang="en-US" altLang="ja-JP" dirty="0" smtClean="0"/>
            </a:p>
            <a:p>
              <a:r>
                <a:rPr kumimoji="1" lang="en-US" altLang="ja-JP" dirty="0" smtClean="0"/>
                <a:t>(</a:t>
              </a:r>
              <a:r>
                <a:rPr kumimoji="1" lang="en-US" altLang="ja-JP" baseline="30000" dirty="0" smtClean="0"/>
                <a:t>90</a:t>
              </a:r>
              <a:r>
                <a:rPr lang="en-US" altLang="ja-JP" dirty="0" smtClean="0"/>
                <a:t>Sr</a:t>
              </a:r>
              <a:r>
                <a:rPr kumimoji="1" lang="en-US" altLang="ja-JP" dirty="0" smtClean="0"/>
                <a:t>, 2.2 </a:t>
              </a:r>
              <a:r>
                <a:rPr kumimoji="1" lang="en-US" altLang="ja-JP" dirty="0" err="1" smtClean="0"/>
                <a:t>MeV</a:t>
              </a:r>
              <a:r>
                <a:rPr kumimoji="1" lang="en-US" altLang="ja-JP" dirty="0" smtClean="0"/>
                <a:t>)</a:t>
              </a:r>
              <a:endParaRPr kumimoji="1" lang="ja-JP" altLang="en-US"/>
            </a:p>
          </p:txBody>
        </p:sp>
        <p:sp>
          <p:nvSpPr>
            <p:cNvPr id="26" name="Right Arrow 25"/>
            <p:cNvSpPr/>
            <p:nvPr/>
          </p:nvSpPr>
          <p:spPr>
            <a:xfrm rot="15038728">
              <a:off x="2065113" y="3347849"/>
              <a:ext cx="920080" cy="273796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Rectangle 26"/>
            <p:cNvSpPr/>
            <p:nvPr/>
          </p:nvSpPr>
          <p:spPr>
            <a:xfrm flipH="1">
              <a:off x="3618220" y="4751432"/>
              <a:ext cx="152400" cy="2351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94420" y="4691916"/>
              <a:ext cx="1066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Heater</a:t>
              </a:r>
            </a:p>
            <a:p>
              <a:r>
                <a:rPr lang="en-US" altLang="ja-JP" sz="1400" dirty="0" smtClean="0"/>
                <a:t>(25 W x 2)</a:t>
              </a:r>
              <a:endParaRPr kumimoji="1" lang="ja-JP" altLang="en-US" sz="140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442317" y="4867490"/>
            <a:ext cx="108000" cy="720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2550837" y="4800600"/>
            <a:ext cx="2030016" cy="10289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27" idx="0"/>
          </p:cNvCxnSpPr>
          <p:nvPr/>
        </p:nvCxnSpPr>
        <p:spPr>
          <a:xfrm rot="5400000" flipH="1" flipV="1">
            <a:off x="3479205" y="4225848"/>
            <a:ext cx="222096" cy="1981200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590253" y="4343400"/>
            <a:ext cx="1584176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514053" y="4419600"/>
            <a:ext cx="1743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PC + Power station</a:t>
            </a:r>
          </a:p>
          <a:p>
            <a:pPr algn="ctr"/>
            <a:r>
              <a:rPr lang="en-US" altLang="ja-JP" sz="1600" dirty="0" smtClean="0"/>
              <a:t>(Temperature </a:t>
            </a:r>
          </a:p>
          <a:p>
            <a:pPr algn="ctr"/>
            <a:r>
              <a:rPr lang="en-US" altLang="ja-JP" sz="1600" dirty="0" smtClean="0"/>
              <a:t>controller)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853" y="495300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Emulsion</a:t>
            </a:r>
            <a:endParaRPr kumimoji="1" lang="ja-JP" altLang="en-US"/>
          </a:p>
        </p:txBody>
      </p:sp>
      <p:cxnSp>
        <p:nvCxnSpPr>
          <p:cNvPr id="12" name="Straight Arrow Connector 11"/>
          <p:cNvCxnSpPr>
            <a:stCxn id="11" idx="3"/>
            <a:endCxn id="21" idx="3"/>
          </p:cNvCxnSpPr>
          <p:nvPr/>
        </p:nvCxnSpPr>
        <p:spPr>
          <a:xfrm flipV="1">
            <a:off x="1813126" y="5049180"/>
            <a:ext cx="377671" cy="884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67545" y="1143000"/>
            <a:ext cx="49426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a new variable temperature cryostat is constructed to measure the sensitivity as function of temperature.</a:t>
            </a:r>
          </a:p>
          <a:p>
            <a:pPr>
              <a:buFont typeface="Arial" pitchFamily="34" charset="0"/>
              <a:buChar char="•"/>
            </a:pPr>
            <a:r>
              <a:rPr lang="ja-JP" altLang="en-US" sz="2000" smtClean="0"/>
              <a:t>　</a:t>
            </a:r>
            <a:r>
              <a:rPr lang="en-US" altLang="ja-JP" sz="2000" dirty="0" smtClean="0"/>
              <a:t>``</a:t>
            </a:r>
            <a:r>
              <a:rPr lang="en-US" altLang="ja-JP" sz="2000" dirty="0"/>
              <a:t>S</a:t>
            </a:r>
            <a:r>
              <a:rPr lang="en-US" altLang="ja-JP" sz="2000" dirty="0" smtClean="0"/>
              <a:t>ensitivity” = number of grains along MIPs</a:t>
            </a:r>
            <a:endParaRPr lang="ja-JP" altLang="en-US" sz="2000" smtClean="0"/>
          </a:p>
        </p:txBody>
      </p:sp>
      <p:cxnSp>
        <p:nvCxnSpPr>
          <p:cNvPr id="37" name="Straight Arrow Connector 36"/>
          <p:cNvCxnSpPr>
            <a:stCxn id="16" idx="0"/>
          </p:cNvCxnSpPr>
          <p:nvPr/>
        </p:nvCxnSpPr>
        <p:spPr>
          <a:xfrm flipH="1">
            <a:off x="2142453" y="4149080"/>
            <a:ext cx="84348" cy="422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48149" y="4147786"/>
            <a:ext cx="46704" cy="424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6" idx="0"/>
          </p:cNvCxnSpPr>
          <p:nvPr/>
        </p:nvCxnSpPr>
        <p:spPr>
          <a:xfrm flipH="1">
            <a:off x="2218653" y="4149080"/>
            <a:ext cx="8148" cy="499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523453" y="4343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Temerature</a:t>
            </a:r>
            <a:r>
              <a:rPr lang="en-US" sz="1200" dirty="0" smtClean="0"/>
              <a:t> sensor (Pt100)</a:t>
            </a:r>
            <a:endParaRPr lang="en-US" sz="1200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BEC9-78AF-47D5-9051-6A0171363E5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00" y="1497197"/>
            <a:ext cx="2736000" cy="5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>
                <a:sym typeface="Symbol"/>
              </a:rPr>
              <a:t>-ray tracks</a:t>
            </a:r>
            <a:endParaRPr kumimoji="1" lang="ja-JP" altLang="en-US" sz="4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5775" y="1505200"/>
            <a:ext cx="2736000" cy="528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2714285" y="1154668"/>
            <a:ext cx="25939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298K (room temperature)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74270" y="1159618"/>
            <a:ext cx="53893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79K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685800" y="1980406"/>
            <a:ext cx="9144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/>
          <p:cNvCxnSpPr/>
          <p:nvPr/>
        </p:nvCxnSpPr>
        <p:spPr>
          <a:xfrm rot="5400000">
            <a:off x="873397" y="1565003"/>
            <a:ext cx="540000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143000" y="135893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ym typeface="Symbol"/>
              </a:rPr>
              <a:t></a:t>
            </a:r>
            <a:endParaRPr kumimoji="1" lang="ja-JP" alt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/>
          <a:srcRect b="24506"/>
          <a:stretch>
            <a:fillRect/>
          </a:stretch>
        </p:blipFill>
        <p:spPr bwMode="auto">
          <a:xfrm rot="-60000">
            <a:off x="72458" y="4285617"/>
            <a:ext cx="2124075" cy="153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1143000" y="3691135"/>
            <a:ext cx="0" cy="576064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5999" y="36911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  <a:latin typeface="Symbol" pitchFamily="18" charset="2"/>
              </a:rPr>
              <a:t>b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080760" y="2537460"/>
            <a:ext cx="422910" cy="2903220"/>
          </a:xfrm>
          <a:custGeom>
            <a:avLst/>
            <a:gdLst>
              <a:gd name="connsiteX0" fmla="*/ 422910 w 422910"/>
              <a:gd name="connsiteY0" fmla="*/ 0 h 2903220"/>
              <a:gd name="connsiteX1" fmla="*/ 160020 w 422910"/>
              <a:gd name="connsiteY1" fmla="*/ 1623060 h 2903220"/>
              <a:gd name="connsiteX2" fmla="*/ 80010 w 422910"/>
              <a:gd name="connsiteY2" fmla="*/ 2354580 h 2903220"/>
              <a:gd name="connsiteX3" fmla="*/ 22860 w 422910"/>
              <a:gd name="connsiteY3" fmla="*/ 2788920 h 2903220"/>
              <a:gd name="connsiteX4" fmla="*/ 0 w 422910"/>
              <a:gd name="connsiteY4" fmla="*/ 2903220 h 290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910" h="2903220">
                <a:moveTo>
                  <a:pt x="422910" y="0"/>
                </a:moveTo>
                <a:cubicBezTo>
                  <a:pt x="320040" y="615315"/>
                  <a:pt x="217170" y="1230630"/>
                  <a:pt x="160020" y="1623060"/>
                </a:cubicBezTo>
                <a:cubicBezTo>
                  <a:pt x="102870" y="2015490"/>
                  <a:pt x="102870" y="2160270"/>
                  <a:pt x="80010" y="2354580"/>
                </a:cubicBezTo>
                <a:cubicBezTo>
                  <a:pt x="57150" y="2548890"/>
                  <a:pt x="36195" y="2697480"/>
                  <a:pt x="22860" y="2788920"/>
                </a:cubicBezTo>
                <a:cubicBezTo>
                  <a:pt x="9525" y="2880360"/>
                  <a:pt x="4762" y="2891790"/>
                  <a:pt x="0" y="290322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674620" y="1588770"/>
            <a:ext cx="1703070" cy="3554730"/>
          </a:xfrm>
          <a:custGeom>
            <a:avLst/>
            <a:gdLst>
              <a:gd name="connsiteX0" fmla="*/ 1703070 w 1703070"/>
              <a:gd name="connsiteY0" fmla="*/ 0 h 3554730"/>
              <a:gd name="connsiteX1" fmla="*/ 1143000 w 1703070"/>
              <a:gd name="connsiteY1" fmla="*/ 1268730 h 3554730"/>
              <a:gd name="connsiteX2" fmla="*/ 937260 w 1703070"/>
              <a:gd name="connsiteY2" fmla="*/ 2023110 h 3554730"/>
              <a:gd name="connsiteX3" fmla="*/ 628650 w 1703070"/>
              <a:gd name="connsiteY3" fmla="*/ 2628900 h 3554730"/>
              <a:gd name="connsiteX4" fmla="*/ 422910 w 1703070"/>
              <a:gd name="connsiteY4" fmla="*/ 3028950 h 3554730"/>
              <a:gd name="connsiteX5" fmla="*/ 0 w 1703070"/>
              <a:gd name="connsiteY5" fmla="*/ 3554730 h 355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3070" h="3554730">
                <a:moveTo>
                  <a:pt x="1703070" y="0"/>
                </a:moveTo>
                <a:cubicBezTo>
                  <a:pt x="1486852" y="465772"/>
                  <a:pt x="1270635" y="931545"/>
                  <a:pt x="1143000" y="1268730"/>
                </a:cubicBezTo>
                <a:cubicBezTo>
                  <a:pt x="1015365" y="1605915"/>
                  <a:pt x="1022985" y="1796415"/>
                  <a:pt x="937260" y="2023110"/>
                </a:cubicBezTo>
                <a:cubicBezTo>
                  <a:pt x="851535" y="2249805"/>
                  <a:pt x="714375" y="2461260"/>
                  <a:pt x="628650" y="2628900"/>
                </a:cubicBezTo>
                <a:cubicBezTo>
                  <a:pt x="542925" y="2796540"/>
                  <a:pt x="527685" y="2874645"/>
                  <a:pt x="422910" y="3028950"/>
                </a:cubicBezTo>
                <a:cubicBezTo>
                  <a:pt x="318135" y="3183255"/>
                  <a:pt x="159067" y="3368992"/>
                  <a:pt x="0" y="355473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382000" y="1600200"/>
            <a:ext cx="0" cy="2514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58200" y="2438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</a:t>
            </a:r>
          </a:p>
          <a:p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6210300" cy="421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 dirty="0" smtClean="0"/>
              <a:t>Sensitivity at low temperature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BEC9-78AF-47D5-9051-6A0171363E5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35804" y="4311919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79K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2269934" y="4053383"/>
            <a:ext cx="0" cy="399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324100" y="2895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62% of room temp. </a:t>
            </a:r>
          </a:p>
          <a:p>
            <a:r>
              <a:rPr kumimoji="1" lang="en-US" altLang="ja-JP" sz="1400" dirty="0" smtClean="0"/>
              <a:t>high enough for tracking</a:t>
            </a:r>
            <a:endParaRPr kumimoji="1" lang="ja-JP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5334000"/>
            <a:ext cx="678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or less linear correlation has been observed.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Sensitivity of LHEP film at 79K is 32 grains/100micron, which is 62% of that at room temperature.</a:t>
            </a:r>
          </a:p>
          <a:p>
            <a:r>
              <a:rPr lang="en-US" dirty="0" smtClean="0"/>
              <a:t>Nevertheless, it is still higher than that of OPERA films at room temperature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reconstruction of MIP particles will be OK</a:t>
            </a:r>
            <a:r>
              <a:rPr lang="en-US" dirty="0" smtClean="0">
                <a:sym typeface="Wingdings" pitchFamily="2" charset="2"/>
              </a:rPr>
              <a:t>.</a:t>
            </a:r>
            <a:endParaRPr 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858000" y="2514600"/>
          <a:ext cx="2209800" cy="145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143000"/>
              </a:tblGrid>
              <a:tr h="4064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Ratio</a:t>
                      </a:r>
                    </a:p>
                    <a:p>
                      <a:r>
                        <a:rPr kumimoji="1" lang="en-US" altLang="ja-JP" dirty="0" smtClean="0"/>
                        <a:t>298K/79K</a:t>
                      </a:r>
                      <a:endParaRPr kumimoji="1" lang="ja-JP" altLang="en-US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LHEP</a:t>
                      </a:r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62%</a:t>
                      </a:r>
                      <a:endParaRPr kumimoji="1" lang="ja-JP" altLang="en-US" sz="2000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OPERA</a:t>
                      </a:r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60%</a:t>
                      </a:r>
                      <a:endParaRPr kumimoji="1" lang="ja-JP" altLang="en-US" sz="20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97768"/>
            <a:ext cx="673224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Commissioning in 2012</a:t>
            </a:r>
            <a:endParaRPr kumimoji="1" lang="ja-JP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5013176"/>
          <a:ext cx="8686800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5616" y="6300028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Thanks to reduction of pumping time, 2 exposures became possible in one shift</a:t>
            </a:r>
            <a:endParaRPr kumimoji="1" lang="ja-JP" altLang="en-US" dirty="0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544" y="1628546"/>
            <a:ext cx="4754488" cy="336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8" cstate="print">
            <a:lum bright="20000" contrast="10000"/>
          </a:blip>
          <a:srcRect/>
          <a:stretch>
            <a:fillRect/>
          </a:stretch>
        </p:blipFill>
        <p:spPr bwMode="auto">
          <a:xfrm>
            <a:off x="4355976" y="1554916"/>
            <a:ext cx="4788024" cy="360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3056709" y="2636658"/>
            <a:ext cx="4395611" cy="1766082"/>
          </a:xfrm>
          <a:custGeom>
            <a:avLst/>
            <a:gdLst>
              <a:gd name="connsiteX0" fmla="*/ 143691 w 4467497"/>
              <a:gd name="connsiteY0" fmla="*/ 1802674 h 1835331"/>
              <a:gd name="connsiteX1" fmla="*/ 274320 w 4467497"/>
              <a:gd name="connsiteY1" fmla="*/ 1802674 h 1835331"/>
              <a:gd name="connsiteX2" fmla="*/ 2651760 w 4467497"/>
              <a:gd name="connsiteY2" fmla="*/ 1410788 h 1835331"/>
              <a:gd name="connsiteX3" fmla="*/ 4467497 w 4467497"/>
              <a:gd name="connsiteY3" fmla="*/ 0 h 18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7497" h="1835331">
                <a:moveTo>
                  <a:pt x="143691" y="1802674"/>
                </a:moveTo>
                <a:cubicBezTo>
                  <a:pt x="0" y="1835331"/>
                  <a:pt x="274320" y="1802674"/>
                  <a:pt x="274320" y="1802674"/>
                </a:cubicBezTo>
                <a:cubicBezTo>
                  <a:pt x="692331" y="1737360"/>
                  <a:pt x="1952897" y="1711234"/>
                  <a:pt x="2651760" y="1410788"/>
                </a:cubicBezTo>
                <a:cubicBezTo>
                  <a:pt x="3350623" y="1110342"/>
                  <a:pt x="3909060" y="555171"/>
                  <a:pt x="4467497" y="0"/>
                </a:cubicBezTo>
              </a:path>
            </a:pathLst>
          </a:custGeom>
          <a:ln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07504" y="386253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Emulsion stack here</a:t>
            </a:r>
            <a:endParaRPr kumimoji="1" lang="ja-JP" altLang="en-US" b="1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5776" y="321272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CC00"/>
                </a:solidFill>
              </a:rPr>
              <a:t>Gate valve</a:t>
            </a:r>
            <a:endParaRPr kumimoji="1" lang="ja-JP" altLang="en-US" b="1">
              <a:solidFill>
                <a:srgbClr val="FF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494116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Exposure procedure</a:t>
            </a:r>
            <a:endParaRPr kumimoji="1" lang="ja-JP" altLang="en-US" dirty="0"/>
          </a:p>
        </p:txBody>
      </p:sp>
      <p:sp>
        <p:nvSpPr>
          <p:cNvPr id="15" name="Freeform 14"/>
          <p:cNvSpPr/>
          <p:nvPr/>
        </p:nvSpPr>
        <p:spPr>
          <a:xfrm>
            <a:off x="250803" y="2074003"/>
            <a:ext cx="648789" cy="1643029"/>
          </a:xfrm>
          <a:custGeom>
            <a:avLst/>
            <a:gdLst>
              <a:gd name="connsiteX0" fmla="*/ 204652 w 648789"/>
              <a:gd name="connsiteY0" fmla="*/ 0 h 1332411"/>
              <a:gd name="connsiteX1" fmla="*/ 74023 w 648789"/>
              <a:gd name="connsiteY1" fmla="*/ 953589 h 1332411"/>
              <a:gd name="connsiteX2" fmla="*/ 648789 w 648789"/>
              <a:gd name="connsiteY2" fmla="*/ 1332411 h 133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789" h="1332411">
                <a:moveTo>
                  <a:pt x="204652" y="0"/>
                </a:moveTo>
                <a:cubicBezTo>
                  <a:pt x="102326" y="365760"/>
                  <a:pt x="0" y="731521"/>
                  <a:pt x="74023" y="953589"/>
                </a:cubicBezTo>
                <a:cubicBezTo>
                  <a:pt x="148046" y="1175657"/>
                  <a:pt x="398417" y="1254034"/>
                  <a:pt x="648789" y="1332411"/>
                </a:cubicBezTo>
              </a:path>
            </a:pathLst>
          </a:custGeom>
          <a:ln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TextBox 15"/>
          <p:cNvSpPr txBox="1"/>
          <p:nvPr/>
        </p:nvSpPr>
        <p:spPr>
          <a:xfrm rot="19097185">
            <a:off x="6021451" y="25561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To </a:t>
            </a:r>
            <a:r>
              <a:rPr kumimoji="1" lang="en-US" altLang="ja-JP" b="1" dirty="0" err="1" smtClean="0">
                <a:solidFill>
                  <a:srgbClr val="FFFF00"/>
                </a:solidFill>
              </a:rPr>
              <a:t>Janusz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chamber</a:t>
            </a:r>
            <a:endParaRPr kumimoji="1" lang="ja-JP" altLang="en-US" b="1">
              <a:solidFill>
                <a:srgbClr val="FFFF00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/>
          <a:srcRect l="11794" t="5472" r="13571" b="6332"/>
          <a:stretch>
            <a:fillRect/>
          </a:stretch>
        </p:blipFill>
        <p:spPr bwMode="auto">
          <a:xfrm>
            <a:off x="288032" y="116632"/>
            <a:ext cx="1907704" cy="16909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-424845"/>
            <a:ext cx="9144000" cy="73159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970"/>
            <a:ext cx="9144000" cy="895758"/>
          </a:xfrm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Annihilation events in bare emulsion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228960" y="5911821"/>
            <a:ext cx="8979840" cy="95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600" b="1" dirty="0" smtClean="0"/>
              <a:t>5000 </a:t>
            </a:r>
            <a:r>
              <a:rPr lang="en-US" sz="3600" b="1" baseline="33000" dirty="0" smtClean="0"/>
              <a:t> </a:t>
            </a:r>
            <a:r>
              <a:rPr lang="en-US" sz="3600" b="1" dirty="0"/>
              <a:t>e</a:t>
            </a:r>
            <a:r>
              <a:rPr lang="en-US" sz="3600" b="1" dirty="0" smtClean="0"/>
              <a:t>vents /</a:t>
            </a:r>
            <a:r>
              <a:rPr lang="en-US" sz="3600" b="1" dirty="0"/>
              <a:t>cm</a:t>
            </a:r>
            <a:r>
              <a:rPr lang="en-US" sz="3600" b="1" baseline="33000" dirty="0"/>
              <a:t>2</a:t>
            </a:r>
            <a:r>
              <a:rPr lang="en-US" sz="3600" b="1" dirty="0" smtClean="0"/>
              <a:t> </a:t>
            </a:r>
            <a:endParaRPr lang="en-US" sz="3600" b="1" baseline="33000" dirty="0"/>
          </a:p>
        </p:txBody>
      </p:sp>
      <p:sp>
        <p:nvSpPr>
          <p:cNvPr id="12293" name="Line 4"/>
          <p:cNvSpPr>
            <a:spLocks noChangeShapeType="1"/>
          </p:cNvSpPr>
          <p:nvPr/>
        </p:nvSpPr>
        <p:spPr bwMode="auto">
          <a:xfrm flipV="1">
            <a:off x="3003840" y="4537917"/>
            <a:ext cx="1440" cy="492532"/>
          </a:xfrm>
          <a:prstGeom prst="line">
            <a:avLst/>
          </a:prstGeom>
          <a:noFill/>
          <a:ln w="720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12294" name="Line 5"/>
          <p:cNvSpPr>
            <a:spLocks noChangeShapeType="1"/>
          </p:cNvSpPr>
          <p:nvPr/>
        </p:nvSpPr>
        <p:spPr bwMode="auto">
          <a:xfrm flipV="1">
            <a:off x="1599841" y="5158622"/>
            <a:ext cx="1440" cy="492532"/>
          </a:xfrm>
          <a:prstGeom prst="line">
            <a:avLst/>
          </a:prstGeom>
          <a:noFill/>
          <a:ln w="720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12295" name="Line 6"/>
          <p:cNvSpPr>
            <a:spLocks noChangeShapeType="1"/>
          </p:cNvSpPr>
          <p:nvPr/>
        </p:nvSpPr>
        <p:spPr bwMode="auto">
          <a:xfrm flipV="1">
            <a:off x="4572001" y="2121343"/>
            <a:ext cx="1440" cy="492532"/>
          </a:xfrm>
          <a:prstGeom prst="line">
            <a:avLst/>
          </a:prstGeom>
          <a:noFill/>
          <a:ln w="72000">
            <a:solidFill>
              <a:srgbClr val="FFFFFF"/>
            </a:solidFill>
            <a:round/>
            <a:headEnd type="triangle" w="med" len="med"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12296" name="Line 7"/>
          <p:cNvSpPr>
            <a:spLocks noChangeShapeType="1"/>
          </p:cNvSpPr>
          <p:nvPr/>
        </p:nvSpPr>
        <p:spPr bwMode="auto">
          <a:xfrm flipV="1">
            <a:off x="5388480" y="1304777"/>
            <a:ext cx="1440" cy="492532"/>
          </a:xfrm>
          <a:prstGeom prst="line">
            <a:avLst/>
          </a:prstGeom>
          <a:noFill/>
          <a:ln w="72000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12297" name="Line 8"/>
          <p:cNvSpPr>
            <a:spLocks noChangeShapeType="1"/>
          </p:cNvSpPr>
          <p:nvPr/>
        </p:nvSpPr>
        <p:spPr bwMode="auto">
          <a:xfrm flipV="1">
            <a:off x="6792481" y="5289676"/>
            <a:ext cx="1440" cy="492532"/>
          </a:xfrm>
          <a:prstGeom prst="line">
            <a:avLst/>
          </a:prstGeom>
          <a:noFill/>
          <a:ln w="72000">
            <a:solidFill>
              <a:srgbClr val="FFFFFF"/>
            </a:solidFill>
            <a:round/>
            <a:headEnd type="triangle" w="med" len="med"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819360" y="1981648"/>
            <a:ext cx="122688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299" name="TextBox 13"/>
          <p:cNvSpPr txBox="1">
            <a:spLocks noChangeArrowheads="1"/>
          </p:cNvSpPr>
          <p:nvPr/>
        </p:nvSpPr>
        <p:spPr bwMode="auto">
          <a:xfrm>
            <a:off x="701280" y="1562564"/>
            <a:ext cx="1876320" cy="42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en-US" sz="2200" dirty="0"/>
              <a:t>50 microns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2400" y="3204682"/>
            <a:ext cx="2286000" cy="228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Glass base</a:t>
            </a:r>
          </a:p>
          <a:p>
            <a:pPr algn="ctr"/>
            <a:r>
              <a:rPr lang="en-US" dirty="0" smtClean="0"/>
              <a:t>1 mm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Emulsion view in new gel on glass base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1905000"/>
            <a:ext cx="2286000" cy="1295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09600" y="1905000"/>
            <a:ext cx="762000" cy="129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1371600" y="1905000"/>
            <a:ext cx="7620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90600" y="1905000"/>
            <a:ext cx="381000" cy="129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85800" y="1905000"/>
            <a:ext cx="685800" cy="381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71600" y="1905000"/>
            <a:ext cx="38100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2400" y="237238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Emulsion layer </a:t>
            </a:r>
          </a:p>
          <a:p>
            <a:r>
              <a:rPr lang="en-US" sz="1200" dirty="0" smtClean="0"/>
              <a:t>(50 micron)</a:t>
            </a:r>
            <a:endParaRPr lang="en-US" sz="1200" dirty="0"/>
          </a:p>
        </p:txBody>
      </p:sp>
      <p:grpSp>
        <p:nvGrpSpPr>
          <p:cNvPr id="3" name="Group 23"/>
          <p:cNvGrpSpPr/>
          <p:nvPr/>
        </p:nvGrpSpPr>
        <p:grpSpPr>
          <a:xfrm>
            <a:off x="152400" y="1584960"/>
            <a:ext cx="2590800" cy="307777"/>
            <a:chOff x="152400" y="1356360"/>
            <a:chExt cx="2590800" cy="30777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52400" y="1600200"/>
              <a:ext cx="2362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828800" y="135636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Focus</a:t>
              </a:r>
              <a:endParaRPr lang="en-US" sz="1400" dirty="0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1371600" y="12954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95400" y="12192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antiproton</a:t>
            </a:r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027452" y="6647060"/>
            <a:ext cx="601980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34000" y="6336268"/>
            <a:ext cx="1676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200 microns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" y="5486400"/>
            <a:ext cx="2286000" cy="1295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" y="57912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Emulsion layer </a:t>
            </a:r>
          </a:p>
          <a:p>
            <a:r>
              <a:rPr lang="en-US" sz="1200" dirty="0" smtClean="0"/>
              <a:t>(50 micron)</a:t>
            </a:r>
            <a:endParaRPr lang="en-US" sz="1200" dirty="0"/>
          </a:p>
        </p:txBody>
      </p:sp>
      <p:pic>
        <p:nvPicPr>
          <p:cNvPr id="1026" name="Picture 2" descr="C:\Users\ariga\prg\LHEPMic6\work\AEgIS_G1\Anim2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447800"/>
            <a:ext cx="6096000" cy="4876800"/>
          </a:xfrm>
          <a:prstGeom prst="rect">
            <a:avLst/>
          </a:prstGeom>
          <a:noFill/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3.33333E-6 0.23542 " pathEditMode="relative" rAng="0" ptsTypes="AA">
                                      <p:cBhvr>
                                        <p:cTn id="6" dur="5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view of new gel on glass</a:t>
            </a:r>
            <a:endParaRPr lang="en-US" dirty="0"/>
          </a:p>
        </p:txBody>
      </p:sp>
      <p:pic>
        <p:nvPicPr>
          <p:cNvPr id="2050" name="Picture 2" descr="C:\Users\ariga\prg\LHEPMic6\work\AEgIS_G1\Anim3D_G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350" y="1219200"/>
            <a:ext cx="7258050" cy="53625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10200" y="6096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x 120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x 50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628800"/>
            <a:ext cx="38818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Autofit/>
          </a:bodyPr>
          <a:lstStyle/>
          <a:p>
            <a:pPr algn="l"/>
            <a:r>
              <a:rPr lang="en-US" altLang="ja-JP" sz="3600" dirty="0" smtClean="0"/>
              <a:t>Motivation: </a:t>
            </a:r>
            <a:br>
              <a:rPr lang="en-US" altLang="ja-JP" sz="3600" dirty="0" smtClean="0"/>
            </a:br>
            <a:r>
              <a:rPr lang="en-US" altLang="ja-JP" sz="3600" dirty="0" smtClean="0"/>
              <a:t>Why study gravity with antimatter?</a:t>
            </a:r>
            <a:endParaRPr kumimoji="1" lang="ja-JP" alt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86800" cy="3773016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b="1" dirty="0" smtClean="0">
                <a:solidFill>
                  <a:srgbClr val="0070C0"/>
                </a:solidFill>
              </a:rPr>
              <a:t>Principal of equivalence </a:t>
            </a:r>
            <a:r>
              <a:rPr lang="en-US" altLang="ja-JP" b="1" dirty="0" smtClean="0"/>
              <a:t>between</a:t>
            </a:r>
            <a:r>
              <a:rPr lang="ja-JP" altLang="en-US" b="1" smtClean="0"/>
              <a:t> </a:t>
            </a:r>
            <a:endParaRPr lang="en-US" altLang="ja-JP" b="1" dirty="0" smtClean="0"/>
          </a:p>
          <a:p>
            <a:pPr>
              <a:buNone/>
            </a:pPr>
            <a:r>
              <a:rPr lang="en-US" altLang="ja-JP" b="1" dirty="0" smtClean="0"/>
              <a:t>gravitational and inertial mass (</a:t>
            </a:r>
            <a:r>
              <a:rPr lang="en-US" altLang="ja-JP" b="1" dirty="0" smtClean="0">
                <a:solidFill>
                  <a:srgbClr val="0070C0"/>
                </a:solidFill>
              </a:rPr>
              <a:t>m</a:t>
            </a:r>
            <a:r>
              <a:rPr lang="en-US" altLang="ja-JP" b="1" baseline="-25000" dirty="0" smtClean="0">
                <a:solidFill>
                  <a:srgbClr val="0070C0"/>
                </a:solidFill>
              </a:rPr>
              <a:t>i</a:t>
            </a:r>
            <a:r>
              <a:rPr lang="en-US" altLang="ja-JP" b="1" dirty="0" smtClean="0">
                <a:solidFill>
                  <a:srgbClr val="0070C0"/>
                </a:solidFill>
              </a:rPr>
              <a:t>=m</a:t>
            </a:r>
            <a:r>
              <a:rPr lang="en-US" altLang="ja-JP" b="1" baseline="-25000" dirty="0" smtClean="0">
                <a:solidFill>
                  <a:srgbClr val="0070C0"/>
                </a:solidFill>
              </a:rPr>
              <a:t>g</a:t>
            </a:r>
            <a:r>
              <a:rPr lang="en-US" altLang="ja-JP" b="1" dirty="0" smtClean="0"/>
              <a:t>)</a:t>
            </a:r>
          </a:p>
          <a:p>
            <a:pPr>
              <a:buNone/>
            </a:pPr>
            <a:r>
              <a:rPr lang="en-US" altLang="ja-JP" b="1" dirty="0" smtClean="0"/>
              <a:t>is a foundation of General Relativity. </a:t>
            </a:r>
          </a:p>
          <a:p>
            <a:endParaRPr lang="en-US" altLang="ja-JP" b="1" dirty="0" smtClean="0"/>
          </a:p>
          <a:p>
            <a:r>
              <a:rPr lang="en-US" altLang="ja-JP" b="1" dirty="0" smtClean="0"/>
              <a:t>General relativity: classical theory </a:t>
            </a:r>
          </a:p>
          <a:p>
            <a:pPr>
              <a:buNone/>
            </a:pPr>
            <a:r>
              <a:rPr lang="en-US" altLang="ja-JP" b="1" dirty="0" smtClean="0"/>
              <a:t>that makes </a:t>
            </a:r>
            <a:r>
              <a:rPr lang="en-US" altLang="ja-JP" b="1" dirty="0" smtClean="0">
                <a:solidFill>
                  <a:schemeClr val="accent6">
                    <a:lumMod val="50000"/>
                  </a:schemeClr>
                </a:solidFill>
              </a:rPr>
              <a:t>no distinction between</a:t>
            </a:r>
          </a:p>
          <a:p>
            <a:pPr>
              <a:buNone/>
            </a:pPr>
            <a:r>
              <a:rPr lang="en-US" altLang="ja-JP" b="1" dirty="0" smtClean="0">
                <a:solidFill>
                  <a:schemeClr val="accent6">
                    <a:lumMod val="50000"/>
                  </a:schemeClr>
                </a:solidFill>
              </a:rPr>
              <a:t> matter and antimatter</a:t>
            </a:r>
            <a:r>
              <a:rPr lang="en-US" altLang="ja-JP" b="1" dirty="0" smtClean="0"/>
              <a:t>.</a:t>
            </a:r>
          </a:p>
          <a:p>
            <a:endParaRPr lang="en-US" altLang="ja-JP" b="1" dirty="0" smtClean="0"/>
          </a:p>
          <a:p>
            <a:r>
              <a:rPr lang="en-US" altLang="ja-JP" b="1" dirty="0" smtClean="0"/>
              <a:t>Universality of Free-Fall tested directly to 10</a:t>
            </a:r>
            <a:r>
              <a:rPr lang="en-US" altLang="ja-JP" b="1" baseline="30000" dirty="0" smtClean="0"/>
              <a:t>-12</a:t>
            </a:r>
            <a:r>
              <a:rPr lang="en-US" altLang="ja-JP" b="1" dirty="0" smtClean="0"/>
              <a:t>, </a:t>
            </a:r>
            <a:r>
              <a:rPr lang="en-US" altLang="ja-JP" b="1" dirty="0" smtClean="0">
                <a:solidFill>
                  <a:srgbClr val="C00000"/>
                </a:solidFill>
              </a:rPr>
              <a:t>but only with matter </a:t>
            </a:r>
            <a:r>
              <a:rPr lang="en-US" altLang="ja-JP" b="1" dirty="0" smtClean="0"/>
              <a:t>based experiments.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395536" y="5157192"/>
            <a:ext cx="8352928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400" b="1" dirty="0" err="1" smtClean="0"/>
              <a:t>AEgIS</a:t>
            </a:r>
            <a:r>
              <a:rPr lang="en-US" altLang="ja-JP" sz="2400" b="1" dirty="0" smtClean="0"/>
              <a:t> </a:t>
            </a:r>
            <a:r>
              <a:rPr lang="en-US" altLang="ja-JP" sz="2000" dirty="0" smtClean="0">
                <a:solidFill>
                  <a:schemeClr val="accent2"/>
                </a:solidFill>
                <a:latin typeface="Helvetica" charset="0"/>
                <a:ea typeface="ＭＳ Ｐゴシック" charset="0"/>
                <a:cs typeface="ＭＳ Ｐゴシック" charset="0"/>
              </a:rPr>
              <a:t>A</a:t>
            </a:r>
            <a:r>
              <a:rPr lang="en-US" altLang="ja-JP" dirty="0" smtClean="0">
                <a:latin typeface="Helvetica" charset="0"/>
                <a:ea typeface="ＭＳ Ｐゴシック" charset="0"/>
                <a:cs typeface="ＭＳ Ｐゴシック" charset="0"/>
              </a:rPr>
              <a:t>ntimatter </a:t>
            </a:r>
            <a:r>
              <a:rPr lang="en-US" altLang="ja-JP" sz="2000" dirty="0" smtClean="0">
                <a:solidFill>
                  <a:srgbClr val="7E0007"/>
                </a:solidFill>
                <a:latin typeface="Helvetica" charset="0"/>
                <a:ea typeface="ＭＳ Ｐゴシック" charset="0"/>
                <a:cs typeface="ＭＳ Ｐゴシック" charset="0"/>
              </a:rPr>
              <a:t>E</a:t>
            </a:r>
            <a:r>
              <a:rPr lang="en-US" altLang="ja-JP" dirty="0" smtClean="0">
                <a:latin typeface="Helvetica" charset="0"/>
                <a:ea typeface="ＭＳ Ｐゴシック" charset="0"/>
                <a:cs typeface="ＭＳ Ｐゴシック" charset="0"/>
              </a:rPr>
              <a:t>xperiment </a:t>
            </a:r>
            <a:r>
              <a:rPr lang="en-US" altLang="ja-JP" sz="2000" dirty="0" smtClean="0">
                <a:solidFill>
                  <a:srgbClr val="7E0007"/>
                </a:solidFill>
                <a:latin typeface="Helvetica" charset="0"/>
                <a:ea typeface="ＭＳ Ｐゴシック" charset="0"/>
                <a:cs typeface="ＭＳ Ｐゴシック" charset="0"/>
              </a:rPr>
              <a:t>g</a:t>
            </a:r>
            <a:r>
              <a:rPr lang="en-US" altLang="ja-JP" dirty="0" smtClean="0">
                <a:latin typeface="Helvetica" charset="0"/>
                <a:ea typeface="ＭＳ Ｐゴシック" charset="0"/>
                <a:cs typeface="ＭＳ Ｐゴシック" charset="0"/>
              </a:rPr>
              <a:t>ravity </a:t>
            </a:r>
            <a:r>
              <a:rPr lang="en-US" altLang="ja-JP" sz="2000" dirty="0" err="1" smtClean="0">
                <a:solidFill>
                  <a:srgbClr val="7E0007"/>
                </a:solidFill>
                <a:latin typeface="Helvetica" charset="0"/>
                <a:ea typeface="ＭＳ Ｐゴシック" charset="0"/>
                <a:cs typeface="ＭＳ Ｐゴシック" charset="0"/>
              </a:rPr>
              <a:t>I</a:t>
            </a:r>
            <a:r>
              <a:rPr lang="en-US" altLang="ja-JP" dirty="0" err="1" smtClean="0">
                <a:latin typeface="Helvetica" charset="0"/>
                <a:ea typeface="ＭＳ Ｐゴシック" charset="0"/>
                <a:cs typeface="ＭＳ Ｐゴシック" charset="0"/>
              </a:rPr>
              <a:t>nterferometry</a:t>
            </a:r>
            <a:r>
              <a:rPr lang="en-US" altLang="ja-JP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smtClean="0">
                <a:solidFill>
                  <a:srgbClr val="7E0007"/>
                </a:solidFill>
                <a:latin typeface="Helvetica" charset="0"/>
                <a:ea typeface="ＭＳ Ｐゴシック" charset="0"/>
                <a:cs typeface="ＭＳ Ｐゴシック" charset="0"/>
              </a:rPr>
              <a:t>S</a:t>
            </a:r>
            <a:r>
              <a:rPr lang="en-US" altLang="ja-JP" dirty="0" smtClean="0">
                <a:latin typeface="Helvetica" charset="0"/>
                <a:ea typeface="ＭＳ Ｐゴシック" charset="0"/>
                <a:cs typeface="ＭＳ Ｐゴシック" charset="0"/>
              </a:rPr>
              <a:t>pectroscopy</a:t>
            </a:r>
            <a:endParaRPr lang="en-US" altLang="ja-JP" b="1" dirty="0" smtClean="0"/>
          </a:p>
          <a:p>
            <a:r>
              <a:rPr lang="en-US" altLang="ja-JP" sz="2400" b="1" dirty="0" smtClean="0">
                <a:solidFill>
                  <a:srgbClr val="0000FF"/>
                </a:solidFill>
              </a:rPr>
              <a:t>Test the Universality of Free-Fall with antimatter </a:t>
            </a:r>
            <a:r>
              <a:rPr lang="en-US" altLang="ja-JP" sz="2400" b="1" dirty="0" smtClean="0"/>
              <a:t>by measuring the Earth’s gravitational acceleration ( g ) on a beam of </a:t>
            </a:r>
            <a:r>
              <a:rPr lang="en-US" altLang="ja-JP" sz="2400" b="1" dirty="0" err="1" smtClean="0"/>
              <a:t>antihydrogen</a:t>
            </a:r>
            <a:r>
              <a:rPr lang="en-US" altLang="ja-JP" sz="2400" b="1" dirty="0" smtClean="0"/>
              <a:t>.</a:t>
            </a:r>
            <a:endParaRPr lang="ja-JP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Scanned data</a:t>
            </a:r>
            <a:endParaRPr kumimoji="1" lang="ja-JP" altLang="en-US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238" y="3573336"/>
            <a:ext cx="4320676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8734" y="3553260"/>
            <a:ext cx="4142356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908720"/>
            <a:ext cx="4150791" cy="268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/>
          <p:nvPr/>
        </p:nvGrpSpPr>
        <p:grpSpPr>
          <a:xfrm>
            <a:off x="4873095" y="2060848"/>
            <a:ext cx="1283081" cy="1728192"/>
            <a:chOff x="4225023" y="2276872"/>
            <a:chExt cx="1283081" cy="1728192"/>
          </a:xfrm>
        </p:grpSpPr>
        <p:sp>
          <p:nvSpPr>
            <p:cNvPr id="7" name="Oval 6"/>
            <p:cNvSpPr/>
            <p:nvPr/>
          </p:nvSpPr>
          <p:spPr>
            <a:xfrm>
              <a:off x="4225023" y="2276872"/>
              <a:ext cx="216024" cy="216024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Straight Arrow Connector 8"/>
            <p:cNvCxnSpPr>
              <a:stCxn id="7" idx="5"/>
            </p:cNvCxnSpPr>
            <p:nvPr/>
          </p:nvCxnSpPr>
          <p:spPr>
            <a:xfrm>
              <a:off x="4409411" y="2461260"/>
              <a:ext cx="1098693" cy="154380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372200" y="3501008"/>
            <a:ext cx="27718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Beam profile tan(</a:t>
            </a:r>
            <a:r>
              <a:rPr lang="en-US" altLang="ja-JP" dirty="0" smtClean="0">
                <a:latin typeface="Symbol" pitchFamily="18" charset="2"/>
              </a:rPr>
              <a:t>q</a:t>
            </a:r>
            <a:r>
              <a:rPr lang="en-US" altLang="ja-JP" dirty="0" smtClean="0"/>
              <a:t>)&lt;0.1</a:t>
            </a:r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71600" y="3455126"/>
            <a:ext cx="244827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Beam profile tan(</a:t>
            </a:r>
            <a:r>
              <a:rPr lang="en-US" altLang="ja-JP" dirty="0" smtClean="0">
                <a:latin typeface="Symbol" pitchFamily="18" charset="2"/>
              </a:rPr>
              <a:t>q</a:t>
            </a:r>
            <a:r>
              <a:rPr lang="en-US" altLang="ja-JP" dirty="0" smtClean="0"/>
              <a:t>)&gt;0.1</a:t>
            </a:r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491880" y="692696"/>
            <a:ext cx="30963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Angular distribution of tracks</a:t>
            </a:r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4288" y="2670011"/>
            <a:ext cx="262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P</a:t>
            </a:r>
            <a:r>
              <a:rPr kumimoji="1" lang="en-US" altLang="ja-JP" sz="1600" dirty="0" smtClean="0"/>
              <a:t>eak at angular center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560" y="630002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</a:t>
            </a:r>
            <a:r>
              <a:rPr kumimoji="1" lang="en-US" altLang="ja-JP" dirty="0" smtClean="0"/>
              <a:t>echanical support clearly seen</a:t>
            </a:r>
            <a:endParaRPr kumimoji="1" lang="ja-JP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60032" y="63000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</a:t>
            </a:r>
            <a:r>
              <a:rPr kumimoji="1" lang="en-US" altLang="ja-JP" dirty="0" smtClean="0"/>
              <a:t>eam profile for low angle BG tracks</a:t>
            </a:r>
            <a:endParaRPr kumimoji="1" lang="ja-JP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36296" y="836712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OPERA film </a:t>
            </a:r>
          </a:p>
          <a:p>
            <a:r>
              <a:rPr lang="en-US" altLang="ja-JP" dirty="0" smtClean="0"/>
              <a:t>(5cm x 5cm)</a:t>
            </a:r>
            <a:endParaRPr kumimoji="1" lang="ja-JP" alt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15616" y="5589240"/>
            <a:ext cx="2497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5cmx5cm around center.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33" y="977652"/>
            <a:ext cx="27717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712968" cy="817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Multiplicity distribution of antiproton annihilation products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96336" y="6553200"/>
            <a:ext cx="1350963" cy="179388"/>
          </a:xfrm>
        </p:spPr>
        <p:txBody>
          <a:bodyPr/>
          <a:lstStyle/>
          <a:p>
            <a:pPr>
              <a:defRPr/>
            </a:pPr>
            <a:fld id="{C1B5DED9-23B7-0140-B7B6-793A2ED2D0DC}" type="slidenum">
              <a:rPr lang="de-CH" smtClean="0"/>
              <a:pPr>
                <a:defRPr/>
              </a:pPr>
              <a:t>21</a:t>
            </a:fld>
            <a:endParaRPr lang="de-CH" sz="1400">
              <a:solidFill>
                <a:srgbClr val="7E7E7E"/>
              </a:solidFill>
              <a:latin typeface="Times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Paola Scampoli – IPRD13 Siena, 8 ottobre 2013</a:t>
            </a:r>
            <a:endParaRPr lang="de-CH"/>
          </a:p>
        </p:txBody>
      </p:sp>
      <p:pic>
        <p:nvPicPr>
          <p:cNvPr id="4" name="Picture 3" descr="Screen Shot 2013-09-12 at 17.14.3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2856"/>
            <a:ext cx="4644008" cy="3432985"/>
          </a:xfrm>
          <a:prstGeom prst="rect">
            <a:avLst/>
          </a:prstGeom>
        </p:spPr>
      </p:pic>
      <p:pic>
        <p:nvPicPr>
          <p:cNvPr id="9" name="Picture 8" descr="Screen Shot 2013-09-12 at 17.15.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4824"/>
            <a:ext cx="3933186" cy="3551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386" y="1660738"/>
            <a:ext cx="3805574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Data – Monte Carlo comparison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4757" y="5550266"/>
            <a:ext cx="71241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ea typeface="Gill Sans" charset="0"/>
                <a:cs typeface="Gill Sans" charset="0"/>
              </a:rPr>
              <a:t>The detection of heavily ionizing tracks allows to discriminate among nuclear models</a:t>
            </a:r>
            <a:endParaRPr lang="en-US" sz="2200" dirty="0">
              <a:ea typeface="Gill Sans" charset="0"/>
              <a:cs typeface="Gill Sans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827584" y="5733256"/>
            <a:ext cx="648072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65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8224" y="1412776"/>
            <a:ext cx="227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JINST 8 (2013) P08013</a:t>
            </a:r>
          </a:p>
        </p:txBody>
      </p:sp>
    </p:spTree>
    <p:extLst>
      <p:ext uri="{BB962C8B-B14F-4D97-AF65-F5344CB8AC3E}">
        <p14:creationId xmlns="" xmlns:p14="http://schemas.microsoft.com/office/powerpoint/2010/main" val="173921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712968" cy="817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Nuclear fragments in antiproton annihilations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96336" y="6553200"/>
            <a:ext cx="1350963" cy="179388"/>
          </a:xfrm>
        </p:spPr>
        <p:txBody>
          <a:bodyPr/>
          <a:lstStyle/>
          <a:p>
            <a:pPr>
              <a:defRPr/>
            </a:pPr>
            <a:fld id="{C1B5DED9-23B7-0140-B7B6-793A2ED2D0DC}" type="slidenum">
              <a:rPr lang="de-CH" smtClean="0"/>
              <a:pPr>
                <a:defRPr/>
              </a:pPr>
              <a:t>22</a:t>
            </a:fld>
            <a:endParaRPr lang="de-CH" sz="1400">
              <a:solidFill>
                <a:srgbClr val="7E7E7E"/>
              </a:solidFill>
              <a:latin typeface="Times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Paola Scampoli – IPRD13 Siena, 8 ottobre 2013</a:t>
            </a:r>
            <a:endParaRPr lang="de-CH" dirty="0"/>
          </a:p>
        </p:txBody>
      </p:sp>
      <p:sp>
        <p:nvSpPr>
          <p:cNvPr id="41" name="Rectangle 40"/>
          <p:cNvSpPr/>
          <p:nvPr/>
        </p:nvSpPr>
        <p:spPr>
          <a:xfrm>
            <a:off x="43484" y="1412776"/>
            <a:ext cx="41684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2000" dirty="0" smtClean="0"/>
              <a:t>Nuclear </a:t>
            </a:r>
            <a:r>
              <a:rPr lang="en-US" altLang="ja-JP" sz="2000" dirty="0"/>
              <a:t>fragmentation </a:t>
            </a:r>
            <a:r>
              <a:rPr lang="en-US" altLang="ja-JP" sz="2000" dirty="0" smtClean="0"/>
              <a:t>production  in antiproton annihilation is poorly known.</a:t>
            </a:r>
          </a:p>
          <a:p>
            <a:pPr algn="l"/>
            <a:endParaRPr lang="en-US" altLang="ja-JP" sz="2000" dirty="0"/>
          </a:p>
          <a:p>
            <a:pPr algn="l"/>
            <a:r>
              <a:rPr lang="en-US" altLang="ja-JP" sz="2000" dirty="0" smtClean="0"/>
              <a:t>Emulsion films provide a unique possibility to study in detail:</a:t>
            </a:r>
          </a:p>
          <a:p>
            <a:pPr algn="l"/>
            <a:r>
              <a:rPr lang="en-US" altLang="ja-JP" sz="2000" dirty="0" smtClean="0"/>
              <a:t> </a:t>
            </a:r>
          </a:p>
          <a:p>
            <a:pPr marL="342900" indent="-342900" algn="l">
              <a:buClr>
                <a:schemeClr val="accent2"/>
              </a:buClr>
              <a:buFont typeface="Wingdings" charset="2"/>
              <a:buChar char="Ø"/>
            </a:pPr>
            <a:r>
              <a:rPr lang="en-US" altLang="ja-JP" sz="2000" dirty="0" smtClean="0"/>
              <a:t>Fragment </a:t>
            </a:r>
            <a:r>
              <a:rPr lang="en-US" altLang="ja-JP" sz="2000" dirty="0"/>
              <a:t>multiplicity </a:t>
            </a:r>
          </a:p>
          <a:p>
            <a:pPr marL="342900" indent="-342900" algn="l">
              <a:buClr>
                <a:schemeClr val="accent2"/>
              </a:buClr>
              <a:buFont typeface="Wingdings" charset="2"/>
              <a:buChar char="Ø"/>
            </a:pPr>
            <a:r>
              <a:rPr lang="en-US" altLang="ja-JP" sz="2000" dirty="0" smtClean="0"/>
              <a:t>Dependence </a:t>
            </a:r>
            <a:r>
              <a:rPr lang="en-US" altLang="ja-JP" sz="2000" dirty="0"/>
              <a:t>on </a:t>
            </a:r>
            <a:r>
              <a:rPr lang="en-US" altLang="ja-JP" sz="2000" dirty="0" smtClean="0"/>
              <a:t>the mass number</a:t>
            </a:r>
            <a:endParaRPr lang="en-US" altLang="ja-JP" sz="2000" dirty="0"/>
          </a:p>
        </p:txBody>
      </p:sp>
      <p:pic>
        <p:nvPicPr>
          <p:cNvPr id="6" name="Picture 5" descr="Screen Shot 2013-10-02 at 18.27.5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65103"/>
            <a:ext cx="2304256" cy="216798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211960" y="1628800"/>
            <a:ext cx="4716016" cy="4869160"/>
            <a:chOff x="4038599" y="838200"/>
            <a:chExt cx="5096609" cy="5857220"/>
          </a:xfrm>
        </p:grpSpPr>
        <p:pic>
          <p:nvPicPr>
            <p:cNvPr id="26" name="Picture 2" descr="C:\Work\AIGES\Fragment1\NumTracksHeavy_Vtx_1Thin_CHIPS_FTFP.gif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599" y="1108642"/>
              <a:ext cx="5096609" cy="50199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4"/>
            <p:cNvSpPr txBox="1"/>
            <p:nvPr/>
          </p:nvSpPr>
          <p:spPr>
            <a:xfrm>
              <a:off x="4497862" y="838200"/>
              <a:ext cx="3503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Multiplicity of Heavy ionizing tracks</a:t>
              </a:r>
              <a:endParaRPr kumimoji="1" lang="ja-JP" altLang="en-US" dirty="0"/>
            </a:p>
          </p:txBody>
        </p:sp>
        <p:sp>
          <p:nvSpPr>
            <p:cNvPr id="28" name="テキスト ボックス 43"/>
            <p:cNvSpPr txBox="1"/>
            <p:nvPr/>
          </p:nvSpPr>
          <p:spPr>
            <a:xfrm>
              <a:off x="4936915" y="1404902"/>
              <a:ext cx="1181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Aluminum</a:t>
              </a:r>
              <a:endParaRPr kumimoji="1" lang="ja-JP" altLang="en-US" b="1" dirty="0"/>
            </a:p>
          </p:txBody>
        </p:sp>
        <p:cxnSp>
          <p:nvCxnSpPr>
            <p:cNvPr id="29" name="直線コネクタ 44"/>
            <p:cNvCxnSpPr/>
            <p:nvPr/>
          </p:nvCxnSpPr>
          <p:spPr>
            <a:xfrm>
              <a:off x="5215158" y="1928959"/>
              <a:ext cx="121919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円/楕円 45"/>
            <p:cNvSpPr/>
            <p:nvPr/>
          </p:nvSpPr>
          <p:spPr>
            <a:xfrm>
              <a:off x="5260128" y="233960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6"/>
            <p:cNvSpPr txBox="1"/>
            <p:nvPr/>
          </p:nvSpPr>
          <p:spPr>
            <a:xfrm>
              <a:off x="5295037" y="1785902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070C0"/>
                  </a:solidFill>
                </a:rPr>
                <a:t>MC(CHIPS)</a:t>
              </a:r>
              <a:endParaRPr kumimoji="1" lang="ja-JP" altLang="en-US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44" name="テキスト ボックス 47"/>
            <p:cNvSpPr txBox="1"/>
            <p:nvPr/>
          </p:nvSpPr>
          <p:spPr>
            <a:xfrm>
              <a:off x="5295037" y="2217188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/>
                <a:t>Data</a:t>
              </a:r>
              <a:endParaRPr kumimoji="1" lang="ja-JP" altLang="en-US" sz="1200" b="1" dirty="0"/>
            </a:p>
          </p:txBody>
        </p:sp>
        <p:sp>
          <p:nvSpPr>
            <p:cNvPr id="45" name="テキスト ボックス 48"/>
            <p:cNvSpPr txBox="1"/>
            <p:nvPr/>
          </p:nvSpPr>
          <p:spPr>
            <a:xfrm>
              <a:off x="7683196" y="1404902"/>
              <a:ext cx="709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Silver</a:t>
              </a:r>
              <a:endParaRPr kumimoji="1" lang="ja-JP" altLang="en-US" b="1" dirty="0"/>
            </a:p>
          </p:txBody>
        </p:sp>
        <p:sp>
          <p:nvSpPr>
            <p:cNvPr id="46" name="テキスト ボックス 53"/>
            <p:cNvSpPr txBox="1"/>
            <p:nvPr/>
          </p:nvSpPr>
          <p:spPr>
            <a:xfrm>
              <a:off x="5160899" y="4007370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Lead</a:t>
              </a:r>
              <a:endParaRPr kumimoji="1" lang="ja-JP" altLang="en-US" b="1" dirty="0"/>
            </a:p>
          </p:txBody>
        </p:sp>
        <p:sp>
          <p:nvSpPr>
            <p:cNvPr id="47" name="テキスト ボックス 58"/>
            <p:cNvSpPr txBox="1"/>
            <p:nvPr/>
          </p:nvSpPr>
          <p:spPr>
            <a:xfrm>
              <a:off x="7696200" y="4071902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Gold</a:t>
              </a:r>
              <a:endParaRPr kumimoji="1" lang="ja-JP" altLang="en-US" b="1" dirty="0"/>
            </a:p>
          </p:txBody>
        </p:sp>
        <p:cxnSp>
          <p:nvCxnSpPr>
            <p:cNvPr id="48" name="直線コネクタ 63"/>
            <p:cNvCxnSpPr/>
            <p:nvPr/>
          </p:nvCxnSpPr>
          <p:spPr>
            <a:xfrm>
              <a:off x="5219075" y="2157559"/>
              <a:ext cx="121919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66"/>
            <p:cNvSpPr txBox="1"/>
            <p:nvPr/>
          </p:nvSpPr>
          <p:spPr>
            <a:xfrm>
              <a:off x="5298954" y="2007007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</a:rPr>
                <a:t>MC(FTFP)</a:t>
              </a:r>
              <a:endParaRPr kumimoji="1" lang="ja-JP" alt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0" name="直線コネクタ 67"/>
            <p:cNvCxnSpPr/>
            <p:nvPr/>
          </p:nvCxnSpPr>
          <p:spPr>
            <a:xfrm>
              <a:off x="7805958" y="1928959"/>
              <a:ext cx="121919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円/楕円 68"/>
            <p:cNvSpPr/>
            <p:nvPr/>
          </p:nvSpPr>
          <p:spPr>
            <a:xfrm>
              <a:off x="7850928" y="233960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69"/>
            <p:cNvSpPr txBox="1"/>
            <p:nvPr/>
          </p:nvSpPr>
          <p:spPr>
            <a:xfrm>
              <a:off x="7885837" y="1785902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070C0"/>
                  </a:solidFill>
                </a:rPr>
                <a:t>MC(CHIPS)</a:t>
              </a:r>
              <a:endParaRPr kumimoji="1" lang="ja-JP" altLang="en-US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53" name="テキスト ボックス 70"/>
            <p:cNvSpPr txBox="1"/>
            <p:nvPr/>
          </p:nvSpPr>
          <p:spPr>
            <a:xfrm>
              <a:off x="7885837" y="2217188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/>
                <a:t>Data</a:t>
              </a:r>
              <a:endParaRPr kumimoji="1" lang="ja-JP" altLang="en-US" sz="1200" b="1" dirty="0"/>
            </a:p>
          </p:txBody>
        </p:sp>
        <p:cxnSp>
          <p:nvCxnSpPr>
            <p:cNvPr id="54" name="直線コネクタ 71"/>
            <p:cNvCxnSpPr/>
            <p:nvPr/>
          </p:nvCxnSpPr>
          <p:spPr>
            <a:xfrm>
              <a:off x="7809875" y="2157559"/>
              <a:ext cx="121919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72"/>
            <p:cNvSpPr txBox="1"/>
            <p:nvPr/>
          </p:nvSpPr>
          <p:spPr>
            <a:xfrm>
              <a:off x="7889754" y="2007007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</a:rPr>
                <a:t>MC(FTFP)</a:t>
              </a:r>
              <a:endParaRPr kumimoji="1" lang="ja-JP" alt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6" name="直線コネクタ 73"/>
            <p:cNvCxnSpPr/>
            <p:nvPr/>
          </p:nvCxnSpPr>
          <p:spPr>
            <a:xfrm>
              <a:off x="7805958" y="4573474"/>
              <a:ext cx="121919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円/楕円 74"/>
            <p:cNvSpPr/>
            <p:nvPr/>
          </p:nvSpPr>
          <p:spPr>
            <a:xfrm>
              <a:off x="7850928" y="4984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テキスト ボックス 75"/>
            <p:cNvSpPr txBox="1"/>
            <p:nvPr/>
          </p:nvSpPr>
          <p:spPr>
            <a:xfrm>
              <a:off x="7885837" y="4430417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070C0"/>
                  </a:solidFill>
                </a:rPr>
                <a:t>MC(CHIPS)</a:t>
              </a:r>
              <a:endParaRPr kumimoji="1" lang="ja-JP" altLang="en-US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59" name="テキスト ボックス 76"/>
            <p:cNvSpPr txBox="1"/>
            <p:nvPr/>
          </p:nvSpPr>
          <p:spPr>
            <a:xfrm>
              <a:off x="7885837" y="4861703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/>
                <a:t>Data</a:t>
              </a:r>
              <a:endParaRPr kumimoji="1" lang="ja-JP" altLang="en-US" sz="1200" b="1" dirty="0"/>
            </a:p>
          </p:txBody>
        </p:sp>
        <p:cxnSp>
          <p:nvCxnSpPr>
            <p:cNvPr id="60" name="直線コネクタ 77"/>
            <p:cNvCxnSpPr/>
            <p:nvPr/>
          </p:nvCxnSpPr>
          <p:spPr>
            <a:xfrm>
              <a:off x="7809875" y="4802074"/>
              <a:ext cx="121919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78"/>
            <p:cNvSpPr txBox="1"/>
            <p:nvPr/>
          </p:nvSpPr>
          <p:spPr>
            <a:xfrm>
              <a:off x="7889754" y="4651522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</a:rPr>
                <a:t>MC(FTFP)</a:t>
              </a:r>
              <a:endParaRPr kumimoji="1" lang="ja-JP" alt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2" name="直線コネクタ 79"/>
            <p:cNvCxnSpPr/>
            <p:nvPr/>
          </p:nvCxnSpPr>
          <p:spPr>
            <a:xfrm>
              <a:off x="5181600" y="4573474"/>
              <a:ext cx="121919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円/楕円 80"/>
            <p:cNvSpPr/>
            <p:nvPr/>
          </p:nvSpPr>
          <p:spPr>
            <a:xfrm>
              <a:off x="5226570" y="4984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テキスト ボックス 81"/>
            <p:cNvSpPr txBox="1"/>
            <p:nvPr/>
          </p:nvSpPr>
          <p:spPr>
            <a:xfrm>
              <a:off x="5261479" y="4430417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070C0"/>
                  </a:solidFill>
                </a:rPr>
                <a:t>MC(CHIPS)</a:t>
              </a:r>
              <a:endParaRPr kumimoji="1" lang="ja-JP" altLang="en-US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65" name="テキスト ボックス 82"/>
            <p:cNvSpPr txBox="1"/>
            <p:nvPr/>
          </p:nvSpPr>
          <p:spPr>
            <a:xfrm>
              <a:off x="5261479" y="4861703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/>
                <a:t>Data</a:t>
              </a:r>
              <a:endParaRPr kumimoji="1" lang="ja-JP" altLang="en-US" sz="1200" b="1" dirty="0"/>
            </a:p>
          </p:txBody>
        </p:sp>
        <p:cxnSp>
          <p:nvCxnSpPr>
            <p:cNvPr id="66" name="直線コネクタ 83"/>
            <p:cNvCxnSpPr/>
            <p:nvPr/>
          </p:nvCxnSpPr>
          <p:spPr>
            <a:xfrm>
              <a:off x="5185517" y="4802074"/>
              <a:ext cx="121919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テキスト ボックス 84"/>
            <p:cNvSpPr txBox="1"/>
            <p:nvPr/>
          </p:nvSpPr>
          <p:spPr>
            <a:xfrm>
              <a:off x="5265396" y="4651522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</a:rPr>
                <a:t>MC(FTFP)</a:t>
              </a:r>
              <a:endParaRPr kumimoji="1" lang="ja-JP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68" name="テキスト ボックス 13"/>
            <p:cNvSpPr txBox="1"/>
            <p:nvPr/>
          </p:nvSpPr>
          <p:spPr>
            <a:xfrm>
              <a:off x="4114800" y="6172200"/>
              <a:ext cx="359585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- Normalized to number of events(data)</a:t>
              </a:r>
            </a:p>
            <a:p>
              <a:r>
                <a:rPr lang="en-US" altLang="ja-JP" sz="1400" dirty="0" smtClean="0"/>
                <a:t>- Slope </a:t>
              </a:r>
              <a:r>
                <a:rPr lang="en-US" altLang="ja-JP" sz="1400" dirty="0"/>
                <a:t>acceptance 0.1 &lt; </a:t>
              </a:r>
              <a:r>
                <a:rPr lang="en-US" altLang="ja-JP" sz="1400" dirty="0" err="1"/>
                <a:t>tanθ</a:t>
              </a:r>
              <a:r>
                <a:rPr lang="en-US" altLang="ja-JP" sz="1400" dirty="0"/>
                <a:t> &lt; </a:t>
              </a:r>
              <a:r>
                <a:rPr lang="en-US" altLang="ja-JP" sz="1400" dirty="0" smtClean="0"/>
                <a:t>3.0</a:t>
              </a:r>
              <a:endParaRPr lang="ja-JP" alt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7236296" y="1340768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Preliminary</a:t>
            </a:r>
            <a:endParaRPr kumimoji="1" lang="ja-JP" altLang="en-US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9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46646"/>
            <a:ext cx="8229600" cy="634082"/>
          </a:xfrm>
        </p:spPr>
        <p:txBody>
          <a:bodyPr>
            <a:noAutofit/>
          </a:bodyPr>
          <a:lstStyle/>
          <a:p>
            <a:r>
              <a:rPr kumimoji="1" lang="en-US" altLang="ja-JP" sz="3200" dirty="0" err="1" smtClean="0"/>
              <a:t>AEgIS</a:t>
            </a:r>
            <a:r>
              <a:rPr kumimoji="1" lang="en-US" altLang="ja-JP" sz="3200" dirty="0" smtClean="0"/>
              <a:t> for general public</a:t>
            </a:r>
            <a:endParaRPr kumimoji="1" lang="ja-JP" alt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Open opportunity for general public to analyze emulsion data</a:t>
            </a:r>
          </a:p>
          <a:p>
            <a:pPr lvl="1"/>
            <a:r>
              <a:rPr lang="en-US" altLang="ja-JP" sz="2000" dirty="0" smtClean="0">
                <a:sym typeface="Wingdings" pitchFamily="2" charset="2"/>
              </a:rPr>
              <a:t>amateur physicists with PC and internet can join analysis</a:t>
            </a:r>
            <a:endParaRPr lang="en-US" altLang="ja-JP" sz="2000" dirty="0" smtClean="0"/>
          </a:p>
          <a:p>
            <a:r>
              <a:rPr kumimoji="1" lang="en-US" altLang="ja-JP" sz="2400" dirty="0" smtClean="0"/>
              <a:t>Prototype in Aug 2013 for 2 days</a:t>
            </a:r>
          </a:p>
          <a:p>
            <a:pPr lvl="1"/>
            <a:r>
              <a:rPr lang="en-US" altLang="ja-JP" sz="2000" dirty="0" smtClean="0"/>
              <a:t>Manual track measurement of 100 views</a:t>
            </a:r>
            <a:endParaRPr kumimoji="1" lang="en-US" altLang="ja-JP" sz="2000" dirty="0" smtClean="0"/>
          </a:p>
          <a:p>
            <a:r>
              <a:rPr lang="en-US" altLang="ja-JP" sz="2400" dirty="0" smtClean="0"/>
              <a:t>726 participants from all over the world joined!</a:t>
            </a:r>
          </a:p>
          <a:p>
            <a:pPr lvl="1"/>
            <a:r>
              <a:rPr lang="en-US" altLang="ja-JP" sz="2000" dirty="0" smtClean="0"/>
              <a:t>All views were completed </a:t>
            </a:r>
          </a:p>
          <a:p>
            <a:pPr lvl="1">
              <a:buNone/>
            </a:pPr>
            <a:r>
              <a:rPr lang="en-US" altLang="ja-JP" sz="2000" dirty="0" smtClean="0"/>
              <a:t>    in a few hours</a:t>
            </a:r>
          </a:p>
          <a:p>
            <a:r>
              <a:rPr lang="en-US" altLang="ja-JP" sz="2400" dirty="0" smtClean="0"/>
              <a:t>Need a lot of manual check? </a:t>
            </a:r>
          </a:p>
          <a:p>
            <a:pPr>
              <a:buNone/>
            </a:pPr>
            <a:r>
              <a:rPr lang="en-US" altLang="ja-JP" sz="2400" dirty="0" smtClean="0">
                <a:sym typeface="Wingdings" pitchFamily="2" charset="2"/>
              </a:rPr>
              <a:t>               </a:t>
            </a:r>
            <a:r>
              <a:rPr lang="en-US" altLang="ja-JP" sz="2400" dirty="0" err="1" smtClean="0">
                <a:sym typeface="Wingdings" pitchFamily="2" charset="2"/>
              </a:rPr>
              <a:t>Crowdsourcing</a:t>
            </a:r>
            <a:r>
              <a:rPr lang="en-US" altLang="ja-JP" sz="2400" dirty="0" smtClean="0">
                <a:sym typeface="Wingdings" pitchFamily="2" charset="2"/>
              </a:rPr>
              <a:t>!</a:t>
            </a:r>
          </a:p>
          <a:p>
            <a:pPr lvl="1">
              <a:buNone/>
            </a:pPr>
            <a:endParaRPr lang="en-US" altLang="ja-JP" sz="2000" dirty="0" smtClean="0"/>
          </a:p>
          <a:p>
            <a:endParaRPr kumimoji="1" lang="en-US" altLang="ja-JP" sz="2400" dirty="0" smtClean="0"/>
          </a:p>
          <a:p>
            <a:endParaRPr kumimoji="1" lang="ja-JP" alt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645024"/>
            <a:ext cx="4283968" cy="281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869160"/>
            <a:ext cx="551074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608512" y="304979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dirty="0" smtClean="0">
                <a:hlinkClick r:id="rId4"/>
              </a:rPr>
              <a:t>http://home.web.cern.ch/about/updates/2013/08/join-dots-measure-antimatter</a:t>
            </a:r>
            <a:endParaRPr lang="ja-JP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Summary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525658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The </a:t>
            </a:r>
            <a:r>
              <a:rPr lang="en-US" altLang="ja-JP" dirty="0" smtClean="0">
                <a:solidFill>
                  <a:srgbClr val="0070C0"/>
                </a:solidFill>
              </a:rPr>
              <a:t>gravitational force on </a:t>
            </a:r>
            <a:r>
              <a:rPr lang="en-US" altLang="ja-JP" dirty="0" err="1" smtClean="0">
                <a:solidFill>
                  <a:srgbClr val="0070C0"/>
                </a:solidFill>
              </a:rPr>
              <a:t>antimater</a:t>
            </a:r>
            <a:r>
              <a:rPr lang="en-US" altLang="ja-JP" dirty="0" smtClean="0">
                <a:solidFill>
                  <a:srgbClr val="0070C0"/>
                </a:solidFill>
              </a:rPr>
              <a:t> </a:t>
            </a:r>
            <a:r>
              <a:rPr lang="en-US" altLang="ja-JP" dirty="0" smtClean="0"/>
              <a:t>is a fundamental question in understanding of our universe</a:t>
            </a:r>
          </a:p>
          <a:p>
            <a:r>
              <a:rPr lang="en-US" altLang="ja-JP" dirty="0" smtClean="0"/>
              <a:t>The </a:t>
            </a:r>
            <a:r>
              <a:rPr lang="en-US" altLang="ja-JP" dirty="0" err="1" smtClean="0">
                <a:solidFill>
                  <a:srgbClr val="0000FF"/>
                </a:solidFill>
              </a:rPr>
              <a:t>AEgIS</a:t>
            </a:r>
            <a:r>
              <a:rPr lang="en-US" altLang="ja-JP" dirty="0" smtClean="0"/>
              <a:t> experiment is going to measure it </a:t>
            </a:r>
            <a:r>
              <a:rPr lang="en-US" altLang="ja-JP" dirty="0" smtClean="0">
                <a:solidFill>
                  <a:srgbClr val="0070C0"/>
                </a:solidFill>
              </a:rPr>
              <a:t> for the first time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>
                <a:solidFill>
                  <a:srgbClr val="006600"/>
                </a:solidFill>
              </a:rPr>
              <a:t>Emulsion is employed as the free-fall detector </a:t>
            </a:r>
            <a:r>
              <a:rPr lang="en-US" altLang="ja-JP" dirty="0" smtClean="0"/>
              <a:t>for the high position resolution</a:t>
            </a:r>
          </a:p>
          <a:p>
            <a:pPr lvl="1"/>
            <a:r>
              <a:rPr lang="en-US" altLang="ja-JP" dirty="0" smtClean="0">
                <a:solidFill>
                  <a:schemeClr val="accent3">
                    <a:lumMod val="75000"/>
                  </a:schemeClr>
                </a:solidFill>
              </a:rPr>
              <a:t>Rich physics byproducts</a:t>
            </a:r>
          </a:p>
          <a:p>
            <a:r>
              <a:rPr lang="en-US" altLang="ja-JP" dirty="0" smtClean="0">
                <a:solidFill>
                  <a:schemeClr val="accent6">
                    <a:lumMod val="50000"/>
                  </a:schemeClr>
                </a:solidFill>
              </a:rPr>
              <a:t>Many technical challenges</a:t>
            </a:r>
          </a:p>
          <a:p>
            <a:pPr lvl="1"/>
            <a:r>
              <a:rPr lang="en-US" altLang="ja-JP" dirty="0" smtClean="0"/>
              <a:t>Emulsion in vacuum OK. </a:t>
            </a:r>
          </a:p>
          <a:p>
            <a:pPr lvl="1"/>
            <a:r>
              <a:rPr lang="en-US" altLang="ja-JP" dirty="0" smtClean="0"/>
              <a:t>Emulsion in low temperature OK.</a:t>
            </a:r>
          </a:p>
          <a:p>
            <a:r>
              <a:rPr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Successful commissioning in 2012</a:t>
            </a:r>
          </a:p>
          <a:p>
            <a:r>
              <a:rPr lang="en-US" altLang="ja-JP" dirty="0" smtClean="0"/>
              <a:t>R&amp;D on emulsion is ongoing in 2013, 2014</a:t>
            </a:r>
          </a:p>
          <a:p>
            <a:r>
              <a:rPr lang="en-US" altLang="ja-JP" dirty="0" smtClean="0"/>
              <a:t>Physics run in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Some publications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JINST 8 (2013) P02015</a:t>
            </a:r>
          </a:p>
          <a:p>
            <a:r>
              <a:rPr lang="en-US" altLang="ja-JP" dirty="0" smtClean="0"/>
              <a:t>JINST 8 (2013) P08013</a:t>
            </a:r>
          </a:p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Measurement of intrinsic resolution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14400" y="685800"/>
            <a:ext cx="7124700" cy="51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95400" y="774369"/>
            <a:ext cx="6858000" cy="4525963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Find straight MIP tracks on the display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Click the grains </a:t>
            </a:r>
            <a:r>
              <a:rPr lang="en-US" sz="1400" dirty="0" smtClean="0">
                <a:solidFill>
                  <a:schemeClr val="bg1"/>
                </a:solidFill>
                <a:sym typeface="Wingdings" pitchFamily="2" charset="2"/>
              </a:rPr>
              <a:t> center of gravity calculation</a:t>
            </a:r>
          </a:p>
          <a:p>
            <a:r>
              <a:rPr lang="en-US" sz="1400" dirty="0" smtClean="0">
                <a:solidFill>
                  <a:schemeClr val="bg1"/>
                </a:solidFill>
                <a:sym typeface="Wingdings" pitchFamily="2" charset="2"/>
              </a:rPr>
              <a:t>(Use only grains near to the center of view  to minimize optical distortion)</a:t>
            </a:r>
          </a:p>
          <a:p>
            <a:r>
              <a:rPr lang="en-US" sz="1400" dirty="0" smtClean="0">
                <a:solidFill>
                  <a:schemeClr val="bg1"/>
                </a:solidFill>
                <a:sym typeface="Wingdings" pitchFamily="2" charset="2"/>
              </a:rPr>
              <a:t>(Reject overlapping grains)</a:t>
            </a:r>
          </a:p>
          <a:p>
            <a:endParaRPr lang="en-US" sz="14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14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1400" dirty="0" smtClean="0">
                <a:solidFill>
                  <a:schemeClr val="bg1"/>
                </a:solidFill>
                <a:sym typeface="Wingdings" pitchFamily="2" charset="2"/>
              </a:rPr>
              <a:t>Fit a line and evaluate deviation of each grains from the fitted line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590800" y="1905000"/>
            <a:ext cx="304800" cy="68580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0" y="1905000"/>
            <a:ext cx="2362200" cy="114300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52800" y="1905000"/>
            <a:ext cx="2895600" cy="129540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810368"/>
            <a:ext cx="4086225" cy="289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953000" y="4089996"/>
            <a:ext cx="41910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is good, similar to </a:t>
            </a:r>
            <a:r>
              <a:rPr lang="en-US" sz="2800" dirty="0" smtClean="0">
                <a:solidFill>
                  <a:schemeClr val="bg1"/>
                </a:solidFill>
              </a:rPr>
              <a:t>standard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film (50nm)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 may be possible contributions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Measurement error (5nm by x100 objective, 10nm by x50 objective)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Optical distortion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Contamination of very short delta-rays (single grain)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Scattering of the track </a:t>
            </a:r>
            <a:r>
              <a:rPr lang="en-US" sz="2400" dirty="0" smtClean="0">
                <a:solidFill>
                  <a:schemeClr val="bg1"/>
                </a:solidFill>
              </a:rPr>
              <a:t>itself (~ 300 MeV </a:t>
            </a:r>
            <a:r>
              <a:rPr lang="en-US" sz="2400" dirty="0" err="1" smtClean="0">
                <a:solidFill>
                  <a:schemeClr val="bg1"/>
                </a:solidFill>
              </a:rPr>
              <a:t>pions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Due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glycerin. After glycerin washed away, there might be bigger rooms that silver filaments can grow more freely in the development process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64935" y="3648002"/>
            <a:ext cx="366363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Resulting intrinsic resolution = 58nm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1371600" y="2739662"/>
            <a:ext cx="6858000" cy="6893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BEC9-78AF-47D5-9051-6A0171363E5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780928"/>
            <a:ext cx="4365376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Improvement of evacuation speed by </a:t>
            </a:r>
            <a:r>
              <a:rPr lang="en-US" altLang="ja-JP" sz="3200" dirty="0" smtClean="0">
                <a:solidFill>
                  <a:srgbClr val="0000FF"/>
                </a:solidFill>
              </a:rPr>
              <a:t>pre-drying</a:t>
            </a:r>
            <a:endParaRPr kumimoji="1" lang="ja-JP" altLang="en-US" sz="320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1063277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F</a:t>
            </a:r>
            <a:r>
              <a:rPr kumimoji="1" lang="en-US" altLang="ja-JP" sz="2800" dirty="0" smtClean="0"/>
              <a:t>ilm pre-dried </a:t>
            </a:r>
            <a:r>
              <a:rPr lang="en-US" altLang="ja-JP" sz="2800" dirty="0"/>
              <a:t>in </a:t>
            </a:r>
            <a:r>
              <a:rPr kumimoji="1" lang="en-US" altLang="ja-JP" sz="2800" dirty="0" smtClean="0"/>
              <a:t>vacuum in Bern</a:t>
            </a:r>
            <a:endParaRPr lang="en-US" altLang="ja-JP" sz="2800" dirty="0" smtClean="0"/>
          </a:p>
          <a:p>
            <a:pPr>
              <a:buNone/>
            </a:pPr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   </a:t>
            </a:r>
            <a:r>
              <a:rPr kumimoji="1" lang="en-US" altLang="ja-JP" sz="2400" dirty="0" smtClean="0"/>
              <a:t>- </a:t>
            </a:r>
            <a:r>
              <a:rPr kumimoji="1" lang="en-US" altLang="ja-JP" sz="2400" dirty="0" smtClean="0">
                <a:solidFill>
                  <a:srgbClr val="006600"/>
                </a:solidFill>
              </a:rPr>
              <a:t>improve detection efficiency by controlling dry level</a:t>
            </a:r>
          </a:p>
          <a:p>
            <a:pPr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- </a:t>
            </a:r>
            <a:r>
              <a:rPr lang="en-US" altLang="ja-JP" sz="2400" dirty="0" smtClean="0">
                <a:solidFill>
                  <a:srgbClr val="0000FF"/>
                </a:solidFill>
              </a:rPr>
              <a:t>shorter vacuum pumping time in 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Janusz</a:t>
            </a:r>
            <a:r>
              <a:rPr lang="en-US" altLang="ja-JP" sz="2400" dirty="0" smtClean="0">
                <a:solidFill>
                  <a:srgbClr val="0000FF"/>
                </a:solidFill>
              </a:rPr>
              <a:t> chamber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80643" y="5619045"/>
            <a:ext cx="3096344" cy="0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36970" y="565195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1 x 10</a:t>
            </a:r>
            <a:r>
              <a:rPr kumimoji="1" lang="en-US" altLang="ja-JP" baseline="30000" dirty="0" smtClean="0">
                <a:solidFill>
                  <a:srgbClr val="FFC000"/>
                </a:solidFill>
              </a:rPr>
              <a:t>-5</a:t>
            </a:r>
            <a:r>
              <a:rPr kumimoji="1" lang="en-US" altLang="ja-JP" dirty="0" smtClean="0">
                <a:solidFill>
                  <a:srgbClr val="FFC000"/>
                </a:solidFill>
              </a:rPr>
              <a:t> mbar</a:t>
            </a:r>
            <a:endParaRPr kumimoji="1" lang="ja-JP" altLang="en-US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1146" y="3212976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 smtClean="0"/>
              <a:t>Sample</a:t>
            </a:r>
            <a:endParaRPr kumimoji="1" lang="ja-JP" altLang="en-US" sz="2400" u="sng"/>
          </a:p>
        </p:txBody>
      </p:sp>
      <p:sp>
        <p:nvSpPr>
          <p:cNvPr id="10" name="TextBox 9"/>
          <p:cNvSpPr txBox="1"/>
          <p:nvPr/>
        </p:nvSpPr>
        <p:spPr>
          <a:xfrm>
            <a:off x="5321146" y="3645024"/>
            <a:ext cx="2766014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68 x 68 mm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 x 5 films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- </a:t>
            </a:r>
            <a:r>
              <a:rPr kumimoji="1" lang="en-US" altLang="ja-JP" sz="2000" dirty="0" smtClean="0">
                <a:solidFill>
                  <a:schemeClr val="accent5">
                    <a:lumMod val="75000"/>
                  </a:schemeClr>
                </a:solidFill>
              </a:rPr>
              <a:t>Without pre-drying</a:t>
            </a:r>
            <a:endParaRPr lang="en-US" altLang="ja-JP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kumimoji="1" lang="en-US" altLang="ja-JP" sz="2000" dirty="0"/>
              <a:t> </a:t>
            </a:r>
            <a:r>
              <a:rPr kumimoji="1" lang="en-US" altLang="ja-JP" sz="2000" dirty="0" smtClean="0"/>
              <a:t>   </a:t>
            </a:r>
            <a:r>
              <a:rPr kumimoji="1" lang="en-US" altLang="ja-JP" sz="1600" dirty="0" err="1" smtClean="0"/>
              <a:t>glycerine</a:t>
            </a:r>
            <a:r>
              <a:rPr kumimoji="1" lang="en-US" altLang="ja-JP" sz="1600" dirty="0" smtClean="0"/>
              <a:t> density: 17 %</a:t>
            </a:r>
          </a:p>
          <a:p>
            <a:r>
              <a:rPr lang="en-US" altLang="ja-JP" sz="1600" dirty="0" smtClean="0"/>
              <a:t>     dipping for 60 min</a:t>
            </a:r>
            <a:endParaRPr lang="en-US" altLang="ja-JP" sz="1600" dirty="0"/>
          </a:p>
          <a:p>
            <a:pPr>
              <a:buFontTx/>
              <a:buChar char="-"/>
            </a:pPr>
            <a:r>
              <a:rPr kumimoji="1" lang="en-US" altLang="ja-JP" sz="2000" dirty="0" smtClean="0"/>
              <a:t> </a:t>
            </a:r>
            <a:r>
              <a:rPr kumimoji="1" lang="en-US" altLang="ja-JP" sz="2000" dirty="0" smtClean="0">
                <a:solidFill>
                  <a:schemeClr val="accent2">
                    <a:lumMod val="75000"/>
                  </a:schemeClr>
                </a:solidFill>
              </a:rPr>
              <a:t>With pre-drying</a:t>
            </a:r>
          </a:p>
          <a:p>
            <a:r>
              <a:rPr lang="en-US" altLang="ja-JP" sz="2000" dirty="0" smtClean="0"/>
              <a:t>    </a:t>
            </a:r>
            <a:r>
              <a:rPr lang="en-US" altLang="ja-JP" sz="1600" dirty="0" err="1" smtClean="0"/>
              <a:t>glycerine</a:t>
            </a:r>
            <a:r>
              <a:rPr lang="en-US" altLang="ja-JP" sz="1600" dirty="0" smtClean="0"/>
              <a:t> density: 12 %</a:t>
            </a:r>
          </a:p>
          <a:p>
            <a:r>
              <a:rPr kumimoji="1" lang="en-US" altLang="ja-JP" sz="1600" dirty="0"/>
              <a:t> </a:t>
            </a:r>
            <a:r>
              <a:rPr kumimoji="1" lang="en-US" altLang="ja-JP" sz="1600" dirty="0" smtClean="0"/>
              <a:t>   soaking emulsion for 60 min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en-US" altLang="ja-JP" sz="2000" dirty="0" err="1" smtClean="0">
                <a:solidFill>
                  <a:srgbClr val="0000FF"/>
                </a:solidFill>
              </a:rPr>
              <a:t>predrying</a:t>
            </a:r>
            <a:r>
              <a:rPr lang="en-US" altLang="ja-JP" sz="2000" dirty="0" smtClean="0">
                <a:solidFill>
                  <a:srgbClr val="0000FF"/>
                </a:solidFill>
              </a:rPr>
              <a:t> time: 2 day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0786" y="2636912"/>
            <a:ext cx="244827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Pumping time at site</a:t>
            </a:r>
            <a:endParaRPr kumimoji="1" lang="ja-JP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800866" y="47158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June</a:t>
            </a:r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800866" y="55892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Dec</a:t>
            </a:r>
            <a:endParaRPr kumimoji="1" lang="ja-JP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8228" y="3501008"/>
            <a:ext cx="3086100" cy="305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taking in mini-moiré sample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512" y="1295400"/>
            <a:ext cx="864096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Proof of principle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Automatic measurement not used (due to chemical induced BG)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Eye measurement</a:t>
            </a:r>
          </a:p>
          <a:p>
            <a:pPr lvl="1"/>
            <a:r>
              <a:rPr lang="en-US" sz="2000" dirty="0" smtClean="0"/>
              <a:t>In (b) region </a:t>
            </a:r>
            <a:r>
              <a:rPr lang="en-US" sz="2000" dirty="0" smtClean="0">
                <a:solidFill>
                  <a:srgbClr val="0000FF"/>
                </a:solidFill>
              </a:rPr>
              <a:t>with 2 moiré gratings</a:t>
            </a:r>
          </a:p>
          <a:p>
            <a:pPr lvl="1"/>
            <a:r>
              <a:rPr lang="en-US" sz="2000" b="1" dirty="0" smtClean="0">
                <a:solidFill>
                  <a:srgbClr val="006600"/>
                </a:solidFill>
              </a:rPr>
              <a:t>47</a:t>
            </a:r>
            <a:r>
              <a:rPr lang="en-US" sz="2000" dirty="0" smtClean="0">
                <a:solidFill>
                  <a:srgbClr val="006600"/>
                </a:solidFill>
              </a:rPr>
              <a:t> vertices detected </a:t>
            </a:r>
            <a:r>
              <a:rPr lang="en-US" sz="2000" dirty="0" smtClean="0"/>
              <a:t>in 3 hours within 0.16 cm</a:t>
            </a:r>
            <a:r>
              <a:rPr lang="en-US" sz="2000" baseline="30000" dirty="0" smtClean="0"/>
              <a:t>2</a:t>
            </a:r>
          </a:p>
          <a:p>
            <a:pPr lvl="1"/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32240" y="5872003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(2 gratings)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828" y="3842716"/>
            <a:ext cx="356624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1415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ja-JP" dirty="0" smtClean="0"/>
              <a:t>Emulsion on glass base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496944" cy="5328592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M</a:t>
            </a:r>
            <a:r>
              <a:rPr kumimoji="1" lang="en-US" altLang="ja-JP" dirty="0" smtClean="0">
                <a:solidFill>
                  <a:srgbClr val="0000FF"/>
                </a:solidFill>
              </a:rPr>
              <a:t>inimize systematics from expansion of emulsions</a:t>
            </a:r>
          </a:p>
          <a:p>
            <a:r>
              <a:rPr lang="en-US" altLang="ja-JP" dirty="0" smtClean="0"/>
              <a:t>Smaller expansion factor (measured)</a:t>
            </a:r>
          </a:p>
          <a:p>
            <a:pPr lvl="1"/>
            <a:r>
              <a:rPr lang="en-US" altLang="ja-JP" dirty="0" smtClean="0"/>
              <a:t>Plastic base: </a:t>
            </a:r>
            <a:r>
              <a:rPr lang="en-US" altLang="ja-JP" dirty="0" smtClean="0"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</a:rPr>
              <a:t>11 </a:t>
            </a:r>
            <a:r>
              <a:rPr lang="en-US" altLang="ja-JP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dirty="0" smtClean="0">
                <a:solidFill>
                  <a:srgbClr val="C00000"/>
                </a:solidFill>
              </a:rPr>
              <a:t>m/cm</a:t>
            </a:r>
          </a:p>
          <a:p>
            <a:pPr lvl="1"/>
            <a:r>
              <a:rPr lang="en-US" altLang="ja-JP" dirty="0" smtClean="0"/>
              <a:t>Glass base:   </a:t>
            </a:r>
            <a:r>
              <a:rPr lang="en-US" altLang="ja-JP" dirty="0" smtClean="0"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  <a:sym typeface="Wingdings" pitchFamily="2" charset="2"/>
              </a:rPr>
              <a:t>less/equal </a:t>
            </a:r>
            <a:r>
              <a:rPr lang="en-US" altLang="ja-JP" dirty="0" smtClean="0">
                <a:solidFill>
                  <a:srgbClr val="0000FF"/>
                </a:solidFill>
              </a:rPr>
              <a:t>0.4 </a:t>
            </a:r>
            <a:r>
              <a:rPr lang="en-US" altLang="ja-JP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dirty="0">
                <a:solidFill>
                  <a:srgbClr val="0000FF"/>
                </a:solidFill>
              </a:rPr>
              <a:t>m</a:t>
            </a:r>
            <a:r>
              <a:rPr lang="en-US" altLang="ja-JP" dirty="0" smtClean="0">
                <a:solidFill>
                  <a:srgbClr val="0000FF"/>
                </a:solidFill>
              </a:rPr>
              <a:t>/cm  </a:t>
            </a:r>
          </a:p>
          <a:p>
            <a:r>
              <a:rPr lang="en-US" altLang="ja-JP" dirty="0" smtClean="0"/>
              <a:t>Smaller thermal expansion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>
                <a:solidFill>
                  <a:srgbClr val="006600"/>
                </a:solidFill>
              </a:rPr>
              <a:t>Production and test of emulsions on glass ongoing</a:t>
            </a:r>
          </a:p>
          <a:p>
            <a:pPr lvl="1"/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1259632" y="4149080"/>
          <a:ext cx="6264696" cy="1214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776"/>
                <a:gridCol w="4652920"/>
              </a:tblGrid>
              <a:tr h="482581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Thermal expansion coefficient ( /K)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2987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Acrylic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~ </a:t>
                      </a:r>
                      <a:r>
                        <a:rPr kumimoji="1" lang="en-US" altLang="ja-JP" sz="1800" b="1" dirty="0" smtClean="0"/>
                        <a:t>10</a:t>
                      </a:r>
                      <a:r>
                        <a:rPr kumimoji="1" lang="en-US" altLang="ja-JP" sz="1800" b="1" baseline="30000" dirty="0" smtClean="0"/>
                        <a:t>-4</a:t>
                      </a:r>
                      <a:endParaRPr kumimoji="1" lang="ja-JP" altLang="en-US" sz="1800" b="1" baseline="30000" dirty="0"/>
                    </a:p>
                  </a:txBody>
                  <a:tcPr/>
                </a:tc>
              </a:tr>
              <a:tr h="2987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Glass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rgbClr val="0000FF"/>
                          </a:solidFill>
                        </a:rPr>
                        <a:t>~</a:t>
                      </a:r>
                      <a:r>
                        <a:rPr kumimoji="1" lang="en-US" altLang="ja-JP" sz="1800" b="1" baseline="0" dirty="0" smtClean="0">
                          <a:solidFill>
                            <a:srgbClr val="0000FF"/>
                          </a:solidFill>
                        </a:rPr>
                        <a:t> 5x10</a:t>
                      </a:r>
                      <a:r>
                        <a:rPr kumimoji="1" lang="en-US" altLang="ja-JP" sz="1800" b="1" baseline="30000" dirty="0" smtClean="0">
                          <a:solidFill>
                            <a:srgbClr val="0000FF"/>
                          </a:solidFill>
                        </a:rPr>
                        <a:t>-6</a:t>
                      </a:r>
                      <a:endParaRPr kumimoji="1" lang="ja-JP" altLang="en-US" sz="1800" b="1" baseline="30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389582" y="404664"/>
            <a:ext cx="8070850" cy="8175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4000" dirty="0" err="1" smtClean="0">
                <a:latin typeface="Helvetica" charset="0"/>
                <a:ea typeface="ＭＳ Ｐゴシック" charset="0"/>
                <a:cs typeface="ＭＳ Ｐゴシック" charset="0"/>
              </a:rPr>
              <a:t>AEgIS</a:t>
            </a:r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 Collaboration at </a:t>
            </a:r>
            <a:r>
              <a:rPr lang="en-US" sz="4000" dirty="0">
                <a:latin typeface="Helvetica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ERN</a:t>
            </a:r>
            <a:endParaRPr lang="en-US" sz="40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5DED9-23B7-0140-B7B6-793A2ED2D0DC}" type="slidenum">
              <a:rPr lang="de-CH" smtClean="0"/>
              <a:pPr>
                <a:defRPr/>
              </a:pPr>
              <a:t>3</a:t>
            </a:fld>
            <a:endParaRPr lang="de-CH" sz="1400">
              <a:solidFill>
                <a:srgbClr val="7E7E7E"/>
              </a:solidFill>
              <a:latin typeface="Times" charset="0"/>
            </a:endParaRPr>
          </a:p>
        </p:txBody>
      </p:sp>
      <p:pic>
        <p:nvPicPr>
          <p:cNvPr id="4" name="Picture 3" descr="Screen Shot 2013-10-06 at 23.32.1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8012776" cy="4978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7477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0805"/>
    </mc:Choice>
    <mc:Fallback>
      <p:transition spd="slow" advTm="2080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Study of film expansion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19261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C00000"/>
                </a:solidFill>
              </a:rPr>
              <a:t>Emulsion film can change its size after photo-development</a:t>
            </a:r>
          </a:p>
          <a:p>
            <a:r>
              <a:rPr lang="en-US" altLang="ja-JP" sz="2400" dirty="0" smtClean="0">
                <a:solidFill>
                  <a:srgbClr val="006600"/>
                </a:solidFill>
              </a:rPr>
              <a:t>Pattern of marks printed on OPERA films by photo-mask</a:t>
            </a:r>
          </a:p>
          <a:p>
            <a:endParaRPr lang="en-US" altLang="ja-JP" sz="2400" dirty="0" smtClean="0"/>
          </a:p>
          <a:p>
            <a:pPr lvl="1"/>
            <a:endParaRPr kumimoji="1" lang="ja-JP" altLang="en-US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988840"/>
            <a:ext cx="444049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64904"/>
            <a:ext cx="3672408" cy="275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509120"/>
            <a:ext cx="26098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79712" y="530120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 dot is printed every 1 mm.</a:t>
            </a:r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45091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Emulsion view</a:t>
            </a:r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043608" y="25649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Photo-mask</a:t>
            </a:r>
            <a:endParaRPr kumimoji="1" lang="ja-JP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861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Measured expansion</a:t>
            </a:r>
            <a:r>
              <a:rPr kumimoji="1" lang="en-US" altLang="ja-JP" dirty="0" smtClean="0"/>
              <a:t> pattern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6336704"/>
          </a:xfrm>
        </p:spPr>
        <p:txBody>
          <a:bodyPr>
            <a:normAutofit lnSpcReduction="10000"/>
          </a:bodyPr>
          <a:lstStyle/>
          <a:p>
            <a:r>
              <a:rPr lang="en-US" altLang="ja-JP" sz="2800" dirty="0" smtClean="0"/>
              <a:t>Measured expansion factor is 11 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m</a:t>
            </a:r>
            <a:r>
              <a:rPr lang="en-US" altLang="ja-JP" sz="2800" dirty="0" smtClean="0"/>
              <a:t>m/cm</a:t>
            </a:r>
          </a:p>
          <a:p>
            <a:r>
              <a:rPr lang="en-US" altLang="ja-JP" sz="2800" dirty="0" smtClean="0">
                <a:solidFill>
                  <a:srgbClr val="006600"/>
                </a:solidFill>
              </a:rPr>
              <a:t>Local displacement </a:t>
            </a:r>
            <a:r>
              <a:rPr lang="en-US" altLang="ja-JP" sz="2800" dirty="0" smtClean="0"/>
              <a:t>from photo mask and emulsion shown as arrows</a:t>
            </a:r>
          </a:p>
          <a:p>
            <a:endParaRPr kumimoji="1" lang="en-US" altLang="ja-JP" sz="2800" dirty="0" smtClean="0"/>
          </a:p>
          <a:p>
            <a:endParaRPr lang="en-US" altLang="ja-JP" sz="2800" dirty="0" smtClean="0"/>
          </a:p>
          <a:p>
            <a:endParaRPr kumimoji="1" lang="en-US" altLang="ja-JP" sz="2800" dirty="0" smtClean="0"/>
          </a:p>
          <a:p>
            <a:endParaRPr kumimoji="1" lang="en-US" altLang="ja-JP" sz="2800" dirty="0" smtClean="0"/>
          </a:p>
          <a:p>
            <a:endParaRPr lang="en-US" altLang="ja-JP" sz="2800" dirty="0" smtClean="0"/>
          </a:p>
          <a:p>
            <a:endParaRPr kumimoji="1"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 smtClean="0">
                <a:solidFill>
                  <a:srgbClr val="0000FF"/>
                </a:solidFill>
              </a:rPr>
              <a:t>Local displacement under control (1 </a:t>
            </a:r>
            <a:r>
              <a:rPr lang="en-US" altLang="ja-JP" sz="2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2800" dirty="0" smtClean="0">
                <a:solidFill>
                  <a:srgbClr val="0000FF"/>
                </a:solidFill>
              </a:rPr>
              <a:t>m) by photo-mask patterns</a:t>
            </a:r>
          </a:p>
          <a:p>
            <a:r>
              <a:rPr lang="en-US" altLang="ja-JP" sz="2800" dirty="0">
                <a:solidFill>
                  <a:srgbClr val="006600"/>
                </a:solidFill>
              </a:rPr>
              <a:t>M</a:t>
            </a:r>
            <a:r>
              <a:rPr lang="en-US" altLang="ja-JP" sz="2800" dirty="0" smtClean="0">
                <a:solidFill>
                  <a:srgbClr val="006600"/>
                </a:solidFill>
              </a:rPr>
              <a:t>ore rigid base (glass) instead of plastic base</a:t>
            </a:r>
          </a:p>
          <a:p>
            <a:endParaRPr lang="en-US" altLang="ja-JP" sz="28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767602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1835696" y="2130552"/>
            <a:ext cx="2736304" cy="2304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39752" y="17728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5cm</a:t>
            </a:r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2240" y="2276872"/>
            <a:ext cx="241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Effect is of the order of a few microns.</a:t>
            </a:r>
          </a:p>
          <a:p>
            <a:endParaRPr kumimoji="1" lang="ja-JP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1"/>
          <p:cNvSpPr>
            <a:spLocks noChangeArrowheads="1"/>
          </p:cNvSpPr>
          <p:nvPr/>
        </p:nvSpPr>
        <p:spPr bwMode="auto">
          <a:xfrm>
            <a:off x="2221920" y="3490927"/>
            <a:ext cx="3404160" cy="1486236"/>
          </a:xfrm>
          <a:prstGeom prst="roundRect">
            <a:avLst>
              <a:gd name="adj" fmla="val 14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44624"/>
            <a:ext cx="8228160" cy="1062832"/>
          </a:xfrm>
        </p:spPr>
        <p:txBody>
          <a:bodyPr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 dirty="0" smtClean="0"/>
              <a:t>Detector setup </a:t>
            </a:r>
            <a:br>
              <a:rPr lang="en-US" b="1" dirty="0" smtClean="0"/>
            </a:br>
            <a:r>
              <a:rPr lang="en-US" sz="2800" b="1" dirty="0" smtClean="0"/>
              <a:t>(also in December)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440" y="1078674"/>
            <a:ext cx="8926560" cy="1335020"/>
          </a:xfrm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 smtClean="0"/>
              <a:t>Emulsion : (68 mm x 68 mm x 0.3 mm) x 5 films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 smtClean="0"/>
              <a:t>Target : stainless steel (SUS) 20 </a:t>
            </a:r>
            <a:r>
              <a:rPr lang="en-US" sz="2500" dirty="0" smtClean="0">
                <a:latin typeface="Symbol" pitchFamily="18" charset="2"/>
              </a:rPr>
              <a:t>m</a:t>
            </a:r>
            <a:r>
              <a:rPr lang="en-US" sz="2500" dirty="0" smtClean="0"/>
              <a:t>m thick / bare emulsion. </a:t>
            </a: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8721" y="2184710"/>
            <a:ext cx="2612160" cy="1960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7004160" y="3753034"/>
            <a:ext cx="1195200" cy="3629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FFFFFF"/>
                </a:solidFill>
              </a:rPr>
              <a:t>SUS 20 </a:t>
            </a:r>
            <a:r>
              <a:rPr lang="en-US" b="1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b="1" dirty="0">
                <a:solidFill>
                  <a:srgbClr val="FFFFFF"/>
                </a:solidFill>
              </a:rPr>
              <a:t>m</a:t>
            </a: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7200000" y="2217833"/>
            <a:ext cx="1527840" cy="3629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FFFFFF"/>
                </a:solidFill>
              </a:rPr>
              <a:t>Bare emulsion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6890401" y="5842694"/>
            <a:ext cx="1748160" cy="3629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FFFFFF"/>
                </a:solidFill>
              </a:rPr>
              <a:t>Emulsion holder</a:t>
            </a:r>
          </a:p>
        </p:txBody>
      </p:sp>
      <p:pic>
        <p:nvPicPr>
          <p:cNvPr id="1024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8721" y="4275810"/>
            <a:ext cx="2612160" cy="1960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6988321" y="5875817"/>
            <a:ext cx="1748160" cy="3629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FFFFFF"/>
                </a:solidFill>
              </a:rPr>
              <a:t>Emulsion holder</a:t>
            </a: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1738080" y="3524050"/>
            <a:ext cx="414720" cy="1486236"/>
          </a:xfrm>
          <a:prstGeom prst="roundRect">
            <a:avLst>
              <a:gd name="adj" fmla="val 17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2300" name="Oval 12"/>
          <p:cNvSpPr>
            <a:spLocks noChangeArrowheads="1"/>
          </p:cNvSpPr>
          <p:nvPr/>
        </p:nvSpPr>
        <p:spPr bwMode="auto">
          <a:xfrm>
            <a:off x="2373120" y="3139530"/>
            <a:ext cx="2122560" cy="21832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>
            <a:off x="2057760" y="3248981"/>
            <a:ext cx="326880" cy="2392092"/>
          </a:xfrm>
          <a:prstGeom prst="roundRect">
            <a:avLst>
              <a:gd name="adj" fmla="val 44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 rot="-5400000">
            <a:off x="935867" y="3895628"/>
            <a:ext cx="2540427" cy="3628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</a:rPr>
              <a:t>Main gate valve</a:t>
            </a:r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4505760" y="3230260"/>
            <a:ext cx="326880" cy="2229354"/>
          </a:xfrm>
          <a:prstGeom prst="roundRect">
            <a:avLst>
              <a:gd name="adj" fmla="val 44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256" name="Text Box 17"/>
          <p:cNvSpPr txBox="1">
            <a:spLocks noChangeArrowheads="1"/>
          </p:cNvSpPr>
          <p:nvPr/>
        </p:nvSpPr>
        <p:spPr bwMode="auto">
          <a:xfrm rot="-5400000">
            <a:off x="3766227" y="4110931"/>
            <a:ext cx="1778586" cy="3628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</a:rPr>
              <a:t>Gate valve</a:t>
            </a:r>
          </a:p>
        </p:txBody>
      </p:sp>
      <p:sp>
        <p:nvSpPr>
          <p:cNvPr id="10257" name="AutoShape 18"/>
          <p:cNvSpPr>
            <a:spLocks noChangeArrowheads="1"/>
          </p:cNvSpPr>
          <p:nvPr/>
        </p:nvSpPr>
        <p:spPr bwMode="auto">
          <a:xfrm>
            <a:off x="5627520" y="3490927"/>
            <a:ext cx="162720" cy="1486236"/>
          </a:xfrm>
          <a:prstGeom prst="roundRect">
            <a:avLst>
              <a:gd name="adj" fmla="val 889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258" name="AutoShape 19"/>
          <p:cNvSpPr>
            <a:spLocks noChangeArrowheads="1"/>
          </p:cNvSpPr>
          <p:nvPr/>
        </p:nvSpPr>
        <p:spPr bwMode="auto">
          <a:xfrm>
            <a:off x="5339521" y="3655104"/>
            <a:ext cx="326880" cy="992265"/>
          </a:xfrm>
          <a:prstGeom prst="roundRect">
            <a:avLst>
              <a:gd name="adj" fmla="val 44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259" name="AutoShape 20"/>
          <p:cNvSpPr>
            <a:spLocks noChangeArrowheads="1"/>
          </p:cNvSpPr>
          <p:nvPr/>
        </p:nvSpPr>
        <p:spPr bwMode="auto">
          <a:xfrm>
            <a:off x="5175360" y="3980578"/>
            <a:ext cx="162720" cy="496853"/>
          </a:xfrm>
          <a:prstGeom prst="roundRect">
            <a:avLst>
              <a:gd name="adj" fmla="val 889"/>
            </a:avLst>
          </a:prstGeom>
          <a:solidFill>
            <a:srgbClr val="9966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260" name="Text Box 21"/>
          <p:cNvSpPr txBox="1">
            <a:spLocks noChangeArrowheads="1"/>
          </p:cNvSpPr>
          <p:nvPr/>
        </p:nvSpPr>
        <p:spPr bwMode="auto">
          <a:xfrm>
            <a:off x="2547361" y="3686788"/>
            <a:ext cx="1788480" cy="1064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 err="1">
                <a:solidFill>
                  <a:srgbClr val="000000"/>
                </a:solidFill>
              </a:rPr>
              <a:t>Janusz</a:t>
            </a:r>
            <a:r>
              <a:rPr lang="en-US" dirty="0">
                <a:solidFill>
                  <a:srgbClr val="000000"/>
                </a:solidFill>
              </a:rPr>
              <a:t> chamber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</a:rPr>
              <a:t>(10</a:t>
            </a:r>
            <a:r>
              <a:rPr lang="en-US" baseline="33000" dirty="0">
                <a:solidFill>
                  <a:srgbClr val="000000"/>
                </a:solidFill>
              </a:rPr>
              <a:t>-5</a:t>
            </a:r>
            <a:r>
              <a:rPr lang="en-US" dirty="0">
                <a:solidFill>
                  <a:srgbClr val="000000"/>
                </a:solidFill>
              </a:rPr>
              <a:t> mbar)</a:t>
            </a:r>
          </a:p>
        </p:txBody>
      </p:sp>
      <p:sp>
        <p:nvSpPr>
          <p:cNvPr id="10261" name="Text Box 22"/>
          <p:cNvSpPr txBox="1">
            <a:spLocks noChangeArrowheads="1"/>
          </p:cNvSpPr>
          <p:nvPr/>
        </p:nvSpPr>
        <p:spPr bwMode="auto">
          <a:xfrm>
            <a:off x="456481" y="5026128"/>
            <a:ext cx="1188000" cy="637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</a:rPr>
              <a:t>5 T magnet</a:t>
            </a:r>
          </a:p>
        </p:txBody>
      </p:sp>
      <p:sp>
        <p:nvSpPr>
          <p:cNvPr id="10262" name="Text Box 23"/>
          <p:cNvSpPr txBox="1">
            <a:spLocks noChangeArrowheads="1"/>
          </p:cNvSpPr>
          <p:nvPr/>
        </p:nvSpPr>
        <p:spPr bwMode="auto">
          <a:xfrm>
            <a:off x="4701601" y="5461054"/>
            <a:ext cx="194400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</a:rPr>
              <a:t>Emulsion (5 films)</a:t>
            </a:r>
          </a:p>
        </p:txBody>
      </p:sp>
      <p:sp>
        <p:nvSpPr>
          <p:cNvPr id="10263" name="Line 24"/>
          <p:cNvSpPr>
            <a:spLocks noChangeShapeType="1"/>
          </p:cNvSpPr>
          <p:nvPr/>
        </p:nvSpPr>
        <p:spPr bwMode="auto">
          <a:xfrm flipV="1">
            <a:off x="5502241" y="4045385"/>
            <a:ext cx="1440" cy="149055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10264" name="Text Box 25"/>
          <p:cNvSpPr txBox="1">
            <a:spLocks noChangeArrowheads="1"/>
          </p:cNvSpPr>
          <p:nvPr/>
        </p:nvSpPr>
        <p:spPr bwMode="auto">
          <a:xfrm>
            <a:off x="4718881" y="2567790"/>
            <a:ext cx="1159200" cy="36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</a:rPr>
              <a:t>SUS 20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0265" name="Line 26"/>
          <p:cNvSpPr>
            <a:spLocks noChangeShapeType="1"/>
          </p:cNvSpPr>
          <p:nvPr/>
        </p:nvSpPr>
        <p:spPr bwMode="auto">
          <a:xfrm>
            <a:off x="5241601" y="2870222"/>
            <a:ext cx="21600" cy="10009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10266" name="Text Box 27"/>
          <p:cNvSpPr txBox="1">
            <a:spLocks noChangeArrowheads="1"/>
          </p:cNvSpPr>
          <p:nvPr/>
        </p:nvSpPr>
        <p:spPr bwMode="auto">
          <a:xfrm rot="-5400000">
            <a:off x="5353859" y="4006520"/>
            <a:ext cx="1180924" cy="36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</a:rPr>
              <a:t>Flange</a:t>
            </a:r>
          </a:p>
        </p:txBody>
      </p:sp>
      <p:sp>
        <p:nvSpPr>
          <p:cNvPr id="10267" name="AutoShape 28"/>
          <p:cNvSpPr>
            <a:spLocks noChangeArrowheads="1"/>
          </p:cNvSpPr>
          <p:nvPr/>
        </p:nvSpPr>
        <p:spPr bwMode="auto">
          <a:xfrm>
            <a:off x="162721" y="3524050"/>
            <a:ext cx="1632960" cy="1486236"/>
          </a:xfrm>
          <a:prstGeom prst="roundRect">
            <a:avLst>
              <a:gd name="adj" fmla="val 144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268" name="Line 29"/>
          <p:cNvSpPr>
            <a:spLocks noChangeShapeType="1"/>
          </p:cNvSpPr>
          <p:nvPr/>
        </p:nvSpPr>
        <p:spPr bwMode="auto">
          <a:xfrm>
            <a:off x="228960" y="4111633"/>
            <a:ext cx="587520" cy="28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10269" name="Text Box 30"/>
          <p:cNvSpPr txBox="1">
            <a:spLocks noChangeArrowheads="1"/>
          </p:cNvSpPr>
          <p:nvPr/>
        </p:nvSpPr>
        <p:spPr bwMode="auto">
          <a:xfrm>
            <a:off x="486720" y="3593178"/>
            <a:ext cx="329760" cy="686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r>
              <a:rPr lang="en-US" sz="2200"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0270" name="Line 31"/>
          <p:cNvSpPr>
            <a:spLocks noChangeShapeType="1"/>
          </p:cNvSpPr>
          <p:nvPr/>
        </p:nvSpPr>
        <p:spPr bwMode="auto">
          <a:xfrm>
            <a:off x="551521" y="3692548"/>
            <a:ext cx="162720" cy="288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10271" name="AutoShape 32"/>
          <p:cNvSpPr>
            <a:spLocks noChangeArrowheads="1"/>
          </p:cNvSpPr>
          <p:nvPr/>
        </p:nvSpPr>
        <p:spPr bwMode="auto">
          <a:xfrm>
            <a:off x="1644480" y="3524050"/>
            <a:ext cx="162720" cy="1486236"/>
          </a:xfrm>
          <a:prstGeom prst="roundRect">
            <a:avLst>
              <a:gd name="adj" fmla="val 889"/>
            </a:avLst>
          </a:prstGeom>
          <a:solidFill>
            <a:srgbClr val="9999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272" name="Text Box 34"/>
          <p:cNvSpPr txBox="1">
            <a:spLocks noChangeArrowheads="1"/>
          </p:cNvSpPr>
          <p:nvPr/>
        </p:nvSpPr>
        <p:spPr bwMode="auto">
          <a:xfrm>
            <a:off x="0" y="2445377"/>
            <a:ext cx="1958400" cy="637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UVC/OVC separation</a:t>
            </a:r>
          </a:p>
          <a:p>
            <a:pPr algn="ctr">
              <a:tabLst>
                <a:tab pos="656650" algn="l"/>
                <a:tab pos="1313299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(2 </a:t>
            </a:r>
            <a:r>
              <a:rPr lang="en-US" sz="1500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500" dirty="0">
                <a:solidFill>
                  <a:srgbClr val="000000"/>
                </a:solidFill>
              </a:rPr>
              <a:t>m titanium foil)</a:t>
            </a:r>
          </a:p>
        </p:txBody>
      </p:sp>
      <p:sp>
        <p:nvSpPr>
          <p:cNvPr id="10273" name="Line 35"/>
          <p:cNvSpPr>
            <a:spLocks noChangeShapeType="1"/>
          </p:cNvSpPr>
          <p:nvPr/>
        </p:nvSpPr>
        <p:spPr bwMode="auto">
          <a:xfrm>
            <a:off x="1530720" y="2903345"/>
            <a:ext cx="276480" cy="55301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10274" name="Down Arrow 40"/>
          <p:cNvSpPr>
            <a:spLocks noChangeArrowheads="1"/>
          </p:cNvSpPr>
          <p:nvPr/>
        </p:nvSpPr>
        <p:spPr bwMode="auto">
          <a:xfrm>
            <a:off x="3189600" y="5226309"/>
            <a:ext cx="276480" cy="62214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75" name="Rectangle 41"/>
          <p:cNvSpPr>
            <a:spLocks noChangeArrowheads="1"/>
          </p:cNvSpPr>
          <p:nvPr/>
        </p:nvSpPr>
        <p:spPr bwMode="auto">
          <a:xfrm>
            <a:off x="2982240" y="5848455"/>
            <a:ext cx="1520640" cy="345636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r>
              <a:rPr lang="en-US" dirty="0"/>
              <a:t>turbo </a:t>
            </a:r>
            <a:r>
              <a:rPr lang="en-US" dirty="0" smtClean="0"/>
              <a:t>pump</a:t>
            </a:r>
            <a:endParaRPr lang="en-US" dirty="0"/>
          </a:p>
        </p:txBody>
      </p:sp>
      <p:sp>
        <p:nvSpPr>
          <p:cNvPr id="10276" name="Down Arrow 42"/>
          <p:cNvSpPr>
            <a:spLocks noChangeArrowheads="1"/>
          </p:cNvSpPr>
          <p:nvPr/>
        </p:nvSpPr>
        <p:spPr bwMode="auto">
          <a:xfrm>
            <a:off x="1807200" y="4949800"/>
            <a:ext cx="276480" cy="82952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77" name="Rectangle 43"/>
          <p:cNvSpPr>
            <a:spLocks noChangeArrowheads="1"/>
          </p:cNvSpPr>
          <p:nvPr/>
        </p:nvSpPr>
        <p:spPr bwMode="auto">
          <a:xfrm>
            <a:off x="908640" y="5848455"/>
            <a:ext cx="1520640" cy="345636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r>
              <a:rPr lang="en-US" dirty="0"/>
              <a:t>turbo </a:t>
            </a:r>
            <a:r>
              <a:rPr lang="en-US" dirty="0" smtClean="0"/>
              <a:t>pump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198438"/>
            <a:ext cx="82296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4000" dirty="0" smtClean="0">
                <a:solidFill>
                  <a:schemeClr val="tx1"/>
                </a:solidFill>
              </a:rPr>
              <a:t>Heavy ionizing tracks multiplicity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MC(</a:t>
            </a:r>
            <a:r>
              <a:rPr lang="en-US" altLang="ja-JP" sz="2800" dirty="0" smtClean="0">
                <a:solidFill>
                  <a:srgbClr val="FF0000"/>
                </a:solidFill>
              </a:rPr>
              <a:t>CHIPS</a:t>
            </a:r>
            <a:r>
              <a:rPr lang="en-US" altLang="ja-JP" sz="2800" dirty="0" smtClean="0"/>
              <a:t> model) comparison </a:t>
            </a:r>
            <a:endParaRPr kumimoji="1" lang="ja-JP" altLang="en-US" sz="2800" dirty="0"/>
          </a:p>
        </p:txBody>
      </p:sp>
      <p:sp>
        <p:nvSpPr>
          <p:cNvPr id="17" name="正方形/長方形 16"/>
          <p:cNvSpPr/>
          <p:nvPr/>
        </p:nvSpPr>
        <p:spPr>
          <a:xfrm>
            <a:off x="457200" y="2438400"/>
            <a:ext cx="2590800" cy="152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57200" y="2627744"/>
            <a:ext cx="2590800" cy="2852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57200" y="2932544"/>
            <a:ext cx="2590800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57200" y="3484416"/>
            <a:ext cx="2590800" cy="2852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/>
          <p:nvPr/>
        </p:nvCxnSpPr>
        <p:spPr>
          <a:xfrm>
            <a:off x="1066800" y="1981200"/>
            <a:ext cx="990600" cy="93180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2066636" y="2934856"/>
            <a:ext cx="524164" cy="531088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2590800" y="3478562"/>
            <a:ext cx="304800" cy="28525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26"/>
          <p:cNvSpPr/>
          <p:nvPr/>
        </p:nvSpPr>
        <p:spPr>
          <a:xfrm>
            <a:off x="1590964" y="245964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526868" y="3810000"/>
            <a:ext cx="795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thin</a:t>
            </a:r>
            <a:r>
              <a:rPr kumimoji="1" lang="en-US" altLang="ja-JP" sz="1200" b="1" dirty="0" smtClean="0"/>
              <a:t> track</a:t>
            </a:r>
            <a:endParaRPr kumimoji="1" lang="ja-JP" altLang="en-US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41833" y="2145268"/>
            <a:ext cx="76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vertex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3678" y="1295400"/>
            <a:ext cx="316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ja-JP" sz="1400" dirty="0" smtClean="0">
                <a:solidFill>
                  <a:srgbClr val="FF0000"/>
                </a:solidFill>
              </a:rPr>
              <a:t>Require at least 1 thin track,</a:t>
            </a:r>
            <a:br>
              <a:rPr kumimoji="1" lang="en-US" altLang="ja-JP" sz="1400" dirty="0" smtClean="0">
                <a:solidFill>
                  <a:srgbClr val="FF0000"/>
                </a:solidFill>
              </a:rPr>
            </a:br>
            <a:r>
              <a:rPr kumimoji="1" lang="en-US" altLang="ja-JP" sz="1400" dirty="0" smtClean="0">
                <a:solidFill>
                  <a:srgbClr val="FF0000"/>
                </a:solidFill>
              </a:rPr>
              <a:t>and 1 heavy track</a:t>
            </a:r>
            <a:endParaRPr kumimoji="1" lang="ja-JP" altLang="en-US" dirty="0"/>
          </a:p>
        </p:txBody>
      </p:sp>
      <p:cxnSp>
        <p:nvCxnSpPr>
          <p:cNvPr id="32" name="直線コネクタ 31"/>
          <p:cNvCxnSpPr/>
          <p:nvPr/>
        </p:nvCxnSpPr>
        <p:spPr>
          <a:xfrm flipH="1">
            <a:off x="533401" y="2620249"/>
            <a:ext cx="681181" cy="2852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1214582" y="2134758"/>
            <a:ext cx="1095049" cy="482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10"/>
          <p:cNvGrpSpPr/>
          <p:nvPr/>
        </p:nvGrpSpPr>
        <p:grpSpPr>
          <a:xfrm>
            <a:off x="914400" y="1899777"/>
            <a:ext cx="1747982" cy="1856508"/>
            <a:chOff x="914400" y="1899777"/>
            <a:chExt cx="1747982" cy="1856508"/>
          </a:xfrm>
        </p:grpSpPr>
        <p:cxnSp>
          <p:nvCxnSpPr>
            <p:cNvPr id="21" name="直線コネクタ 20"/>
            <p:cNvCxnSpPr/>
            <p:nvPr/>
          </p:nvCxnSpPr>
          <p:spPr>
            <a:xfrm flipH="1">
              <a:off x="1371600" y="1899777"/>
              <a:ext cx="533400" cy="10080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914400" y="3471027"/>
              <a:ext cx="152400" cy="2852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1066800" y="2927321"/>
              <a:ext cx="295564" cy="53340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 flipV="1">
              <a:off x="1956880" y="2622521"/>
              <a:ext cx="705502" cy="2678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922321" y="2204577"/>
              <a:ext cx="1034559" cy="4074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>
              <a:off x="1361090" y="2619737"/>
              <a:ext cx="152400" cy="2852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テキスト ボックス 64"/>
          <p:cNvSpPr txBox="1"/>
          <p:nvPr/>
        </p:nvSpPr>
        <p:spPr>
          <a:xfrm>
            <a:off x="76200" y="3962400"/>
            <a:ext cx="3685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Vertex location is done by 1 thin track</a:t>
            </a:r>
          </a:p>
          <a:p>
            <a:r>
              <a:rPr lang="en-US" altLang="ja-JP" sz="1400" dirty="0" smtClean="0"/>
              <a:t>and 1 heavy track.</a:t>
            </a:r>
            <a:endParaRPr kumimoji="1" lang="en-US" altLang="ja-JP" sz="1400" dirty="0" smtClean="0"/>
          </a:p>
          <a:p>
            <a:r>
              <a:rPr lang="en-US" altLang="ja-JP" sz="1400" dirty="0" smtClean="0">
                <a:sym typeface="Wingdings" pitchFamily="2" charset="2"/>
              </a:rPr>
              <a:t> Then, all heavy tracks were counted.</a:t>
            </a:r>
            <a:endParaRPr kumimoji="1" lang="en-US" altLang="ja-JP" sz="1400" dirty="0" smtClean="0"/>
          </a:p>
          <a:p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6200" y="4848761"/>
            <a:ext cx="3962400" cy="1323439"/>
          </a:xfrm>
          <a:prstGeom prst="rect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Here in </a:t>
            </a:r>
            <a:r>
              <a:rPr lang="en-US" altLang="ja-JP" sz="1600" b="1" dirty="0" smtClean="0"/>
              <a:t>MC</a:t>
            </a:r>
            <a:r>
              <a:rPr lang="en-US" altLang="ja-JP" sz="1600" dirty="0" smtClean="0"/>
              <a:t> simulation,</a:t>
            </a:r>
          </a:p>
          <a:p>
            <a:r>
              <a:rPr kumimoji="1" lang="en-US" altLang="ja-JP" sz="1600" dirty="0" smtClean="0"/>
              <a:t>-100% efficiency for heavy ionizing</a:t>
            </a:r>
          </a:p>
          <a:p>
            <a:r>
              <a:rPr lang="en-US" altLang="ja-JP" sz="1600" dirty="0"/>
              <a:t>t</a:t>
            </a:r>
            <a:r>
              <a:rPr lang="en-US" altLang="ja-JP" sz="1600" dirty="0" smtClean="0"/>
              <a:t>racks is assumed.</a:t>
            </a:r>
          </a:p>
          <a:p>
            <a:r>
              <a:rPr lang="en-US" altLang="ja-JP" sz="1600" dirty="0" smtClean="0"/>
              <a:t>-Heavy ionizing means </a:t>
            </a:r>
            <a:r>
              <a:rPr lang="en-US" altLang="ja-JP" sz="1200" b="1" dirty="0" err="1" smtClean="0"/>
              <a:t>dE</a:t>
            </a:r>
            <a:r>
              <a:rPr lang="en-US" altLang="ja-JP" sz="1200" b="1" dirty="0" smtClean="0"/>
              <a:t>/</a:t>
            </a:r>
            <a:r>
              <a:rPr lang="en-US" altLang="ja-JP" sz="1200" b="1" dirty="0" err="1" smtClean="0"/>
              <a:t>dX</a:t>
            </a:r>
            <a:r>
              <a:rPr lang="en-US" altLang="ja-JP" sz="1200" b="1" dirty="0" smtClean="0"/>
              <a:t>&gt;2.0MeV/[g/cm</a:t>
            </a:r>
            <a:r>
              <a:rPr lang="en-US" altLang="ja-JP" sz="1200" b="1" baseline="30000" dirty="0" smtClean="0"/>
              <a:t>2</a:t>
            </a:r>
            <a:r>
              <a:rPr lang="en-US" altLang="ja-JP" sz="1200" b="1" dirty="0" smtClean="0"/>
              <a:t>]</a:t>
            </a:r>
            <a:endParaRPr lang="en-US" altLang="ja-JP" sz="1200" b="1" dirty="0"/>
          </a:p>
          <a:p>
            <a:endParaRPr lang="en-US" altLang="ja-JP" sz="1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462552"/>
            <a:ext cx="609600" cy="521208"/>
          </a:xfrm>
          <a:prstGeom prst="rect">
            <a:avLst/>
          </a:prstGeom>
        </p:spPr>
        <p:txBody>
          <a:bodyPr/>
          <a:lstStyle/>
          <a:p>
            <a:fld id="{20506B3B-5F8F-4319-960A-389EB76FB09F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76200" y="2923401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Heavy</a:t>
            </a:r>
            <a:r>
              <a:rPr kumimoji="1" lang="en-US" altLang="ja-JP" sz="1200" b="1" dirty="0" smtClean="0"/>
              <a:t> track</a:t>
            </a:r>
            <a:endParaRPr kumimoji="1" lang="ja-JP" altLang="en-US" b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4038599" y="838200"/>
            <a:ext cx="5096609" cy="5857220"/>
            <a:chOff x="4038599" y="838200"/>
            <a:chExt cx="5096609" cy="5857220"/>
          </a:xfrm>
        </p:grpSpPr>
        <p:pic>
          <p:nvPicPr>
            <p:cNvPr id="2050" name="Picture 2" descr="C:\Work\AIGES\Fragment1\NumTracksHeavy_Vtx_1Thin_CHIPS_FTFP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599" y="1108642"/>
              <a:ext cx="5096609" cy="50199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4497862" y="838200"/>
              <a:ext cx="3503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Multiplicity of Heavy ionizing tracks</a:t>
              </a:r>
              <a:endParaRPr kumimoji="1" lang="ja-JP" altLang="en-US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4936915" y="1404902"/>
              <a:ext cx="1181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Aluminum</a:t>
              </a:r>
              <a:endParaRPr kumimoji="1" lang="ja-JP" altLang="en-US" b="1" dirty="0"/>
            </a:p>
          </p:txBody>
        </p:sp>
        <p:cxnSp>
          <p:nvCxnSpPr>
            <p:cNvPr id="45" name="直線コネクタ 44"/>
            <p:cNvCxnSpPr/>
            <p:nvPr/>
          </p:nvCxnSpPr>
          <p:spPr>
            <a:xfrm>
              <a:off x="5215158" y="1928959"/>
              <a:ext cx="121919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円/楕円 45"/>
            <p:cNvSpPr/>
            <p:nvPr/>
          </p:nvSpPr>
          <p:spPr>
            <a:xfrm>
              <a:off x="5260128" y="233960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5295037" y="1785902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070C0"/>
                  </a:solidFill>
                </a:rPr>
                <a:t>MC(CHIPS)</a:t>
              </a:r>
              <a:endParaRPr kumimoji="1" lang="ja-JP" altLang="en-US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5295037" y="2217188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/>
                <a:t>Data</a:t>
              </a:r>
              <a:endParaRPr kumimoji="1" lang="ja-JP" altLang="en-US" sz="1200" b="1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7683196" y="1404902"/>
              <a:ext cx="709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Silver</a:t>
              </a:r>
              <a:endParaRPr kumimoji="1" lang="ja-JP" altLang="en-US" b="1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5160899" y="4007370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Lead</a:t>
              </a:r>
              <a:endParaRPr kumimoji="1" lang="ja-JP" altLang="en-US" b="1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7696200" y="4071902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Gold</a:t>
              </a:r>
              <a:endParaRPr kumimoji="1" lang="ja-JP" altLang="en-US" b="1" dirty="0"/>
            </a:p>
          </p:txBody>
        </p:sp>
        <p:cxnSp>
          <p:nvCxnSpPr>
            <p:cNvPr id="64" name="直線コネクタ 63"/>
            <p:cNvCxnSpPr/>
            <p:nvPr/>
          </p:nvCxnSpPr>
          <p:spPr>
            <a:xfrm>
              <a:off x="5219075" y="2157559"/>
              <a:ext cx="121919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テキスト ボックス 66"/>
            <p:cNvSpPr txBox="1"/>
            <p:nvPr/>
          </p:nvSpPr>
          <p:spPr>
            <a:xfrm>
              <a:off x="5298954" y="2007007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</a:rPr>
                <a:t>MC(FTFP)</a:t>
              </a:r>
              <a:endParaRPr kumimoji="1" lang="ja-JP" alt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8" name="直線コネクタ 67"/>
            <p:cNvCxnSpPr/>
            <p:nvPr/>
          </p:nvCxnSpPr>
          <p:spPr>
            <a:xfrm>
              <a:off x="7805958" y="1928959"/>
              <a:ext cx="121919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円/楕円 68"/>
            <p:cNvSpPr/>
            <p:nvPr/>
          </p:nvSpPr>
          <p:spPr>
            <a:xfrm>
              <a:off x="7850928" y="233960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7885837" y="1785902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070C0"/>
                  </a:solidFill>
                </a:rPr>
                <a:t>MC(CHIPS)</a:t>
              </a:r>
              <a:endParaRPr kumimoji="1" lang="ja-JP" altLang="en-US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7885837" y="2217188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/>
                <a:t>Data</a:t>
              </a:r>
              <a:endParaRPr kumimoji="1" lang="ja-JP" altLang="en-US" sz="1200" b="1" dirty="0"/>
            </a:p>
          </p:txBody>
        </p:sp>
        <p:cxnSp>
          <p:nvCxnSpPr>
            <p:cNvPr id="72" name="直線コネクタ 71"/>
            <p:cNvCxnSpPr/>
            <p:nvPr/>
          </p:nvCxnSpPr>
          <p:spPr>
            <a:xfrm>
              <a:off x="7809875" y="2157559"/>
              <a:ext cx="121919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テキスト ボックス 72"/>
            <p:cNvSpPr txBox="1"/>
            <p:nvPr/>
          </p:nvSpPr>
          <p:spPr>
            <a:xfrm>
              <a:off x="7889754" y="2007007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</a:rPr>
                <a:t>MC(FTFP)</a:t>
              </a:r>
              <a:endParaRPr kumimoji="1" lang="ja-JP" alt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4" name="直線コネクタ 73"/>
            <p:cNvCxnSpPr/>
            <p:nvPr/>
          </p:nvCxnSpPr>
          <p:spPr>
            <a:xfrm>
              <a:off x="7805958" y="4573474"/>
              <a:ext cx="121919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円/楕円 74"/>
            <p:cNvSpPr/>
            <p:nvPr/>
          </p:nvSpPr>
          <p:spPr>
            <a:xfrm>
              <a:off x="7850928" y="4984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7885837" y="4430417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070C0"/>
                  </a:solidFill>
                </a:rPr>
                <a:t>MC(CHIPS)</a:t>
              </a:r>
              <a:endParaRPr kumimoji="1" lang="ja-JP" altLang="en-US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7885837" y="4861703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/>
                <a:t>Data</a:t>
              </a:r>
              <a:endParaRPr kumimoji="1" lang="ja-JP" altLang="en-US" sz="1200" b="1" dirty="0"/>
            </a:p>
          </p:txBody>
        </p:sp>
        <p:cxnSp>
          <p:nvCxnSpPr>
            <p:cNvPr id="78" name="直線コネクタ 77"/>
            <p:cNvCxnSpPr/>
            <p:nvPr/>
          </p:nvCxnSpPr>
          <p:spPr>
            <a:xfrm>
              <a:off x="7809875" y="4802074"/>
              <a:ext cx="121919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テキスト ボックス 78"/>
            <p:cNvSpPr txBox="1"/>
            <p:nvPr/>
          </p:nvSpPr>
          <p:spPr>
            <a:xfrm>
              <a:off x="7889754" y="4651522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</a:rPr>
                <a:t>MC(FTFP)</a:t>
              </a:r>
              <a:endParaRPr kumimoji="1" lang="ja-JP" alt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0" name="直線コネクタ 79"/>
            <p:cNvCxnSpPr/>
            <p:nvPr/>
          </p:nvCxnSpPr>
          <p:spPr>
            <a:xfrm>
              <a:off x="5181600" y="4573474"/>
              <a:ext cx="121919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円/楕円 80"/>
            <p:cNvSpPr/>
            <p:nvPr/>
          </p:nvSpPr>
          <p:spPr>
            <a:xfrm>
              <a:off x="5226570" y="4984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5261479" y="4430417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070C0"/>
                  </a:solidFill>
                </a:rPr>
                <a:t>MC(CHIPS)</a:t>
              </a:r>
              <a:endParaRPr kumimoji="1" lang="ja-JP" altLang="en-US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5261479" y="4861703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/>
                <a:t>Data</a:t>
              </a:r>
              <a:endParaRPr kumimoji="1" lang="ja-JP" altLang="en-US" sz="1200" b="1" dirty="0"/>
            </a:p>
          </p:txBody>
        </p:sp>
        <p:cxnSp>
          <p:nvCxnSpPr>
            <p:cNvPr id="84" name="直線コネクタ 83"/>
            <p:cNvCxnSpPr/>
            <p:nvPr/>
          </p:nvCxnSpPr>
          <p:spPr>
            <a:xfrm>
              <a:off x="5185517" y="4802074"/>
              <a:ext cx="121919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テキスト ボックス 84"/>
            <p:cNvSpPr txBox="1"/>
            <p:nvPr/>
          </p:nvSpPr>
          <p:spPr>
            <a:xfrm>
              <a:off x="5265396" y="4651522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</a:rPr>
                <a:t>MC(FTFP)</a:t>
              </a:r>
              <a:endParaRPr kumimoji="1" lang="ja-JP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114800" y="6172200"/>
              <a:ext cx="359585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- Normalized to number of events(data)</a:t>
              </a:r>
            </a:p>
            <a:p>
              <a:r>
                <a:rPr lang="en-US" altLang="ja-JP" sz="1400" dirty="0" smtClean="0"/>
                <a:t>- Slope </a:t>
              </a:r>
              <a:r>
                <a:rPr lang="en-US" altLang="ja-JP" sz="1400" dirty="0"/>
                <a:t>acceptance 0.1 &lt; </a:t>
              </a:r>
              <a:r>
                <a:rPr lang="en-US" altLang="ja-JP" sz="1400" dirty="0" err="1"/>
                <a:t>tanθ</a:t>
              </a:r>
              <a:r>
                <a:rPr lang="en-US" altLang="ja-JP" sz="1400" dirty="0"/>
                <a:t> &lt; </a:t>
              </a:r>
              <a:r>
                <a:rPr lang="en-US" altLang="ja-JP" sz="1400" dirty="0" smtClean="0"/>
                <a:t>3.0</a:t>
              </a:r>
              <a:endParaRPr lang="ja-JP" altLang="en-US" sz="1400" dirty="0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8273117" y="631359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11</a:t>
            </a:r>
            <a:endParaRPr kumimoji="1" lang="ja-JP" altLang="en-US" dirty="0"/>
          </a:p>
        </p:txBody>
      </p:sp>
      <p:grpSp>
        <p:nvGrpSpPr>
          <p:cNvPr id="7" name="グループ化 27"/>
          <p:cNvGrpSpPr/>
          <p:nvPr/>
        </p:nvGrpSpPr>
        <p:grpSpPr>
          <a:xfrm>
            <a:off x="436104" y="2554069"/>
            <a:ext cx="2462273" cy="1255931"/>
            <a:chOff x="436104" y="2554069"/>
            <a:chExt cx="2462273" cy="1255931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436104" y="255406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</a:t>
              </a:r>
              <a:endParaRPr kumimoji="1" lang="ja-JP" altLang="en-US" dirty="0"/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995318" y="344066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2</a:t>
              </a:r>
              <a:endParaRPr kumimoji="1" lang="ja-JP" altLang="en-US" dirty="0"/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2598295" y="257998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3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31567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457200" y="1905000"/>
            <a:ext cx="2590800" cy="152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57200" y="2094344"/>
            <a:ext cx="2590800" cy="2852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57200" y="2399144"/>
            <a:ext cx="2590800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57200" y="2951016"/>
            <a:ext cx="2590800" cy="2852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914400" y="1364065"/>
            <a:ext cx="1988695" cy="1858820"/>
            <a:chOff x="914400" y="1364065"/>
            <a:chExt cx="1988695" cy="1858820"/>
          </a:xfrm>
        </p:grpSpPr>
        <p:cxnSp>
          <p:nvCxnSpPr>
            <p:cNvPr id="21" name="直線コネクタ 20"/>
            <p:cNvCxnSpPr/>
            <p:nvPr/>
          </p:nvCxnSpPr>
          <p:spPr>
            <a:xfrm flipH="1">
              <a:off x="1371600" y="1364065"/>
              <a:ext cx="533400" cy="100800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914400" y="2935315"/>
              <a:ext cx="152400" cy="28525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1066800" y="2391609"/>
              <a:ext cx="295564" cy="53340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1066800" y="1440265"/>
              <a:ext cx="990600" cy="93180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2066636" y="2393921"/>
              <a:ext cx="524164" cy="531088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2598295" y="2937627"/>
              <a:ext cx="304800" cy="28525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円/楕円 26"/>
          <p:cNvSpPr/>
          <p:nvPr/>
        </p:nvSpPr>
        <p:spPr>
          <a:xfrm>
            <a:off x="1590964" y="192624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41833" y="1611868"/>
            <a:ext cx="76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vertex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0" y="1066800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- 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Require at least 2 heavy track</a:t>
            </a:r>
            <a:endParaRPr kumimoji="1" lang="ja-JP" altLang="en-US" dirty="0"/>
          </a:p>
        </p:txBody>
      </p:sp>
      <p:cxnSp>
        <p:nvCxnSpPr>
          <p:cNvPr id="32" name="直線コネクタ 31"/>
          <p:cNvCxnSpPr/>
          <p:nvPr/>
        </p:nvCxnSpPr>
        <p:spPr>
          <a:xfrm flipH="1">
            <a:off x="533401" y="2094344"/>
            <a:ext cx="681181" cy="2852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 flipV="1">
            <a:off x="1956880" y="2094344"/>
            <a:ext cx="705502" cy="2678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1214582" y="1601358"/>
            <a:ext cx="1095049" cy="482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922321" y="1676400"/>
            <a:ext cx="1034559" cy="4074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4188710" y="914400"/>
            <a:ext cx="384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Multiplicity of </a:t>
            </a:r>
            <a:r>
              <a:rPr lang="en-US" altLang="ja-JP" dirty="0" smtClean="0"/>
              <a:t>Minimum </a:t>
            </a:r>
            <a:r>
              <a:rPr kumimoji="1" lang="en-US" altLang="ja-JP" dirty="0" smtClean="0"/>
              <a:t>ionizing tracks</a:t>
            </a:r>
            <a:endParaRPr kumimoji="1" lang="ja-JP" altLang="en-US" dirty="0"/>
          </a:p>
        </p:txBody>
      </p:sp>
      <p:sp>
        <p:nvSpPr>
          <p:cNvPr id="68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4000" dirty="0" smtClean="0"/>
              <a:t>Minimum ionizing tracks multiplicity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MC(</a:t>
            </a:r>
            <a:r>
              <a:rPr lang="en-US" altLang="ja-JP" sz="2800" dirty="0" smtClean="0">
                <a:solidFill>
                  <a:srgbClr val="FF0000"/>
                </a:solidFill>
              </a:rPr>
              <a:t>CHIPS</a:t>
            </a:r>
            <a:r>
              <a:rPr lang="en-US" altLang="ja-JP" sz="2800" dirty="0" smtClean="0"/>
              <a:t> model) comparison</a:t>
            </a:r>
            <a:endParaRPr kumimoji="1" lang="ja-JP" altLang="en-US" sz="2800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6200" y="3327737"/>
            <a:ext cx="37753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Vertex location is done by heavy tracks.</a:t>
            </a:r>
          </a:p>
          <a:p>
            <a:pPr marL="285750" indent="-285750">
              <a:buFont typeface="Wingdings"/>
              <a:buChar char="à"/>
            </a:pPr>
            <a:r>
              <a:rPr lang="en-US" altLang="ja-JP" sz="1400" dirty="0" smtClean="0">
                <a:sym typeface="Wingdings" pitchFamily="2" charset="2"/>
              </a:rPr>
              <a:t>Then, all MIP tracks were counted.</a:t>
            </a:r>
          </a:p>
          <a:p>
            <a:pPr marL="285750" indent="-285750">
              <a:buFont typeface="Wingdings"/>
              <a:buChar char="à"/>
            </a:pPr>
            <a:endParaRPr kumimoji="1" lang="en-US" altLang="ja-JP" sz="1400" dirty="0">
              <a:sym typeface="Wingdings" pitchFamily="2" charset="2"/>
            </a:endParaRPr>
          </a:p>
          <a:p>
            <a:endParaRPr kumimoji="1" lang="ja-JP" altLang="en-US" dirty="0"/>
          </a:p>
        </p:txBody>
      </p:sp>
      <p:pic>
        <p:nvPicPr>
          <p:cNvPr id="63" name="Picture 2" descr="C:\Work\AIGES\Fragment1\ThinTrackEfficiency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48" y="4059496"/>
            <a:ext cx="2828452" cy="2569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テキスト ボックス 64"/>
          <p:cNvSpPr txBox="1"/>
          <p:nvPr/>
        </p:nvSpPr>
        <p:spPr>
          <a:xfrm>
            <a:off x="1175575" y="5421868"/>
            <a:ext cx="1820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0.800±0.025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175575" y="5190923"/>
            <a:ext cx="1873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Overall efficiency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4570" y="3932420"/>
            <a:ext cx="2787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MIP track finding efficiency</a:t>
            </a:r>
            <a:endParaRPr kumimoji="1" lang="ja-JP" altLang="en-US" b="1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214582" y="5867400"/>
            <a:ext cx="22725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395335" y="5737485"/>
            <a:ext cx="17331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 smtClean="0"/>
              <a:t>Took into account in MC</a:t>
            </a:r>
            <a:endParaRPr kumimoji="1" lang="ja-JP" altLang="en-US" sz="1400" b="1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294967295"/>
          </p:nvPr>
        </p:nvSpPr>
        <p:spPr>
          <a:xfrm>
            <a:off x="8082796" y="5581650"/>
            <a:ext cx="609600" cy="521208"/>
          </a:xfrm>
          <a:prstGeom prst="rect">
            <a:avLst/>
          </a:prstGeom>
        </p:spPr>
        <p:txBody>
          <a:bodyPr/>
          <a:lstStyle/>
          <a:p>
            <a:fld id="{20506B3B-5F8F-4319-960A-389EB76FB09F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pic>
        <p:nvPicPr>
          <p:cNvPr id="64" name="Picture 2" descr="C:\Work\AIGES\Fragment1\NumTracksThin_Vtx_NoThin_CHIPS_FTFP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19200"/>
            <a:ext cx="5105278" cy="50285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テキスト ボックス 66"/>
          <p:cNvSpPr txBox="1"/>
          <p:nvPr/>
        </p:nvSpPr>
        <p:spPr>
          <a:xfrm>
            <a:off x="4890695" y="1524000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Aluminum</a:t>
            </a:r>
            <a:endParaRPr kumimoji="1" lang="ja-JP" altLang="en-US" b="1" dirty="0"/>
          </a:p>
        </p:txBody>
      </p:sp>
      <p:cxnSp>
        <p:nvCxnSpPr>
          <p:cNvPr id="69" name="直線コネクタ 68"/>
          <p:cNvCxnSpPr/>
          <p:nvPr/>
        </p:nvCxnSpPr>
        <p:spPr>
          <a:xfrm>
            <a:off x="5168938" y="2048057"/>
            <a:ext cx="121919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円/楕円 70"/>
          <p:cNvSpPr/>
          <p:nvPr/>
        </p:nvSpPr>
        <p:spPr>
          <a:xfrm>
            <a:off x="5213908" y="245870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5248817" y="1905000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70C0"/>
                </a:solidFill>
              </a:rPr>
              <a:t>MC(CHIPS)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248817" y="233628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Data</a:t>
            </a:r>
            <a:endParaRPr kumimoji="1" lang="ja-JP" altLang="en-US" sz="1200" b="1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636976" y="1524000"/>
            <a:ext cx="70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Silver</a:t>
            </a:r>
            <a:endParaRPr kumimoji="1" lang="ja-JP" altLang="en-US" b="1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5114679" y="412646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Lead</a:t>
            </a:r>
            <a:endParaRPr kumimoji="1" lang="ja-JP" altLang="en-US" b="1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7649980" y="4191000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Gold</a:t>
            </a:r>
            <a:endParaRPr kumimoji="1" lang="ja-JP" altLang="en-US" b="1" dirty="0"/>
          </a:p>
        </p:txBody>
      </p:sp>
      <p:cxnSp>
        <p:nvCxnSpPr>
          <p:cNvPr id="77" name="直線コネクタ 76"/>
          <p:cNvCxnSpPr/>
          <p:nvPr/>
        </p:nvCxnSpPr>
        <p:spPr>
          <a:xfrm>
            <a:off x="5172855" y="2276657"/>
            <a:ext cx="121919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5252734" y="212610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MC(FTFP)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79" name="直線コネクタ 78"/>
          <p:cNvCxnSpPr/>
          <p:nvPr/>
        </p:nvCxnSpPr>
        <p:spPr>
          <a:xfrm>
            <a:off x="7759738" y="2048057"/>
            <a:ext cx="121919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円/楕円 79"/>
          <p:cNvSpPr/>
          <p:nvPr/>
        </p:nvSpPr>
        <p:spPr>
          <a:xfrm>
            <a:off x="7804708" y="245870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7839617" y="1905000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70C0"/>
                </a:solidFill>
              </a:rPr>
              <a:t>MC(CHIPS)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7839617" y="233628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Data</a:t>
            </a:r>
            <a:endParaRPr kumimoji="1" lang="ja-JP" altLang="en-US" sz="1200" b="1" dirty="0"/>
          </a:p>
        </p:txBody>
      </p:sp>
      <p:cxnSp>
        <p:nvCxnSpPr>
          <p:cNvPr id="83" name="直線コネクタ 82"/>
          <p:cNvCxnSpPr/>
          <p:nvPr/>
        </p:nvCxnSpPr>
        <p:spPr>
          <a:xfrm>
            <a:off x="7763655" y="2276657"/>
            <a:ext cx="121919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/>
          <p:cNvSpPr txBox="1"/>
          <p:nvPr/>
        </p:nvSpPr>
        <p:spPr>
          <a:xfrm>
            <a:off x="7843534" y="212610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MC(FTFP)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85" name="直線コネクタ 84"/>
          <p:cNvCxnSpPr/>
          <p:nvPr/>
        </p:nvCxnSpPr>
        <p:spPr>
          <a:xfrm>
            <a:off x="7759738" y="4692572"/>
            <a:ext cx="121919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円/楕円 85"/>
          <p:cNvSpPr/>
          <p:nvPr/>
        </p:nvSpPr>
        <p:spPr>
          <a:xfrm>
            <a:off x="7804708" y="510322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7839617" y="4549515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70C0"/>
                </a:solidFill>
              </a:rPr>
              <a:t>MC(CHIPS)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7839617" y="498080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Data</a:t>
            </a:r>
            <a:endParaRPr kumimoji="1" lang="ja-JP" altLang="en-US" sz="1200" b="1" dirty="0"/>
          </a:p>
        </p:txBody>
      </p:sp>
      <p:cxnSp>
        <p:nvCxnSpPr>
          <p:cNvPr id="89" name="直線コネクタ 88"/>
          <p:cNvCxnSpPr/>
          <p:nvPr/>
        </p:nvCxnSpPr>
        <p:spPr>
          <a:xfrm>
            <a:off x="7763655" y="4921172"/>
            <a:ext cx="121919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/>
          <p:cNvSpPr txBox="1"/>
          <p:nvPr/>
        </p:nvSpPr>
        <p:spPr>
          <a:xfrm>
            <a:off x="7843534" y="477062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MC(FTFP)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91" name="直線コネクタ 90"/>
          <p:cNvCxnSpPr/>
          <p:nvPr/>
        </p:nvCxnSpPr>
        <p:spPr>
          <a:xfrm>
            <a:off x="5135380" y="4692572"/>
            <a:ext cx="121919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円/楕円 91"/>
          <p:cNvSpPr/>
          <p:nvPr/>
        </p:nvSpPr>
        <p:spPr>
          <a:xfrm>
            <a:off x="5180350" y="510322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5215259" y="4549515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70C0"/>
                </a:solidFill>
              </a:rPr>
              <a:t>MC(CHIPS)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215259" y="498080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Data</a:t>
            </a:r>
            <a:endParaRPr kumimoji="1" lang="ja-JP" altLang="en-US" sz="1200" b="1" dirty="0"/>
          </a:p>
        </p:txBody>
      </p:sp>
      <p:cxnSp>
        <p:nvCxnSpPr>
          <p:cNvPr id="95" name="直線コネクタ 94"/>
          <p:cNvCxnSpPr/>
          <p:nvPr/>
        </p:nvCxnSpPr>
        <p:spPr>
          <a:xfrm>
            <a:off x="5139297" y="4921172"/>
            <a:ext cx="121919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/>
          <p:cNvSpPr txBox="1"/>
          <p:nvPr/>
        </p:nvSpPr>
        <p:spPr>
          <a:xfrm>
            <a:off x="5219176" y="477062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MC(FTFP)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76200" y="2362200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Heavy</a:t>
            </a:r>
            <a:r>
              <a:rPr kumimoji="1" lang="en-US" altLang="ja-JP" sz="1200" b="1" dirty="0" smtClean="0"/>
              <a:t> track</a:t>
            </a:r>
            <a:endParaRPr kumimoji="1" lang="ja-JP" altLang="en-US" b="1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2474149" y="2362200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Heavy</a:t>
            </a:r>
            <a:r>
              <a:rPr kumimoji="1" lang="en-US" altLang="ja-JP" sz="1200" b="1" dirty="0" smtClean="0"/>
              <a:t> track</a:t>
            </a:r>
            <a:endParaRPr kumimoji="1" lang="ja-JP" altLang="en-US" b="1" dirty="0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4024144" y="6324600"/>
            <a:ext cx="359585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- Normalized to number of events(data)</a:t>
            </a:r>
          </a:p>
          <a:p>
            <a:r>
              <a:rPr lang="en-US" altLang="ja-JP" sz="1400" dirty="0" smtClean="0"/>
              <a:t>- Slope </a:t>
            </a:r>
            <a:r>
              <a:rPr lang="en-US" altLang="ja-JP" sz="1400" dirty="0"/>
              <a:t>acceptance 0.1 &lt; </a:t>
            </a:r>
            <a:r>
              <a:rPr lang="en-US" altLang="ja-JP" sz="1400" dirty="0" err="1"/>
              <a:t>tanθ</a:t>
            </a:r>
            <a:r>
              <a:rPr lang="en-US" altLang="ja-JP" sz="1400" dirty="0"/>
              <a:t> &lt; </a:t>
            </a:r>
            <a:r>
              <a:rPr lang="en-US" altLang="ja-JP" sz="1400" dirty="0" smtClean="0"/>
              <a:t>3.0</a:t>
            </a:r>
            <a:endParaRPr lang="ja-JP" altLang="en-US" sz="1400" dirty="0"/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8273117" y="631359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13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685800" y="2895600"/>
            <a:ext cx="1981200" cy="369332"/>
            <a:chOff x="685800" y="2895600"/>
            <a:chExt cx="1981200" cy="369332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685800" y="28956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</a:t>
              </a:r>
              <a:endParaRPr kumimoji="1" lang="ja-JP" altLang="en-US" dirty="0"/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2366918" y="28956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2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3204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3493" r="33480"/>
          <a:stretch>
            <a:fillRect/>
          </a:stretch>
        </p:blipFill>
        <p:spPr bwMode="auto">
          <a:xfrm>
            <a:off x="1098848" y="1733550"/>
            <a:ext cx="3429000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632248" y="42788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Y folded in a pitch (</a:t>
            </a:r>
            <a:r>
              <a:rPr kumimoji="1" lang="en-US" altLang="ja-JP" dirty="0" smtClean="0">
                <a:latin typeface="Symbol" pitchFamily="18" charset="2"/>
              </a:rPr>
              <a:t>m</a:t>
            </a:r>
            <a:r>
              <a:rPr kumimoji="1" lang="en-US" altLang="ja-JP" dirty="0" smtClean="0"/>
              <a:t>m)</a:t>
            </a:r>
            <a:endParaRPr kumimoji="1" lang="ja-JP" altLang="en-US"/>
          </a:p>
        </p:txBody>
      </p:sp>
      <p:grpSp>
        <p:nvGrpSpPr>
          <p:cNvPr id="6" name="Group 15"/>
          <p:cNvGrpSpPr/>
          <p:nvPr/>
        </p:nvGrpSpPr>
        <p:grpSpPr>
          <a:xfrm>
            <a:off x="4451648" y="1600200"/>
            <a:ext cx="5454352" cy="2760801"/>
            <a:chOff x="4499992" y="3692535"/>
            <a:chExt cx="5454352" cy="27608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3933056"/>
              <a:ext cx="4118057" cy="237626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668344" y="6084004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mtClean="0"/>
                <a:t>period</a:t>
              </a:r>
              <a:endParaRPr kumimoji="1" lang="ja-JP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76056" y="3692535"/>
              <a:ext cx="2971800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MC (from C. </a:t>
              </a:r>
              <a:r>
                <a:rPr kumimoji="1" lang="en-US" altLang="ja-JP" dirty="0" err="1" smtClean="0"/>
                <a:t>Pistillo</a:t>
              </a:r>
              <a:r>
                <a:rPr kumimoji="1" lang="en-US" altLang="ja-JP" dirty="0" smtClean="0"/>
                <a:t>)</a:t>
              </a:r>
              <a:endParaRPr kumimoji="1" lang="ja-JP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76592" y="5983560"/>
              <a:ext cx="762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(</a:t>
              </a:r>
              <a:r>
                <a:rPr kumimoji="1" lang="en-US" altLang="ja-JP" dirty="0" err="1" smtClean="0"/>
                <a:t>rad</a:t>
              </a:r>
              <a:r>
                <a:rPr kumimoji="1" lang="en-US" altLang="ja-JP" dirty="0" smtClean="0"/>
                <a:t>)</a:t>
              </a:r>
              <a:endParaRPr kumimoji="1" lang="ja-JP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5800" y="1371600"/>
            <a:ext cx="3672408" cy="6155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Data folded in period</a:t>
            </a:r>
          </a:p>
          <a:p>
            <a:r>
              <a:rPr kumimoji="1" lang="en-US" altLang="ja-JP" sz="1600" dirty="0" smtClean="0"/>
              <a:t>(after rotation and expansion correction)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Emulsion for in the </a:t>
            </a:r>
            <a:r>
              <a:rPr lang="en-US" altLang="ja-JP" dirty="0" err="1" smtClean="0"/>
              <a:t>AEgIS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5256584" cy="4525963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Use emulsions as position detector</a:t>
            </a:r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</p:txBody>
      </p:sp>
      <p:grpSp>
        <p:nvGrpSpPr>
          <p:cNvPr id="7" name="Group 41"/>
          <p:cNvGrpSpPr/>
          <p:nvPr/>
        </p:nvGrpSpPr>
        <p:grpSpPr>
          <a:xfrm>
            <a:off x="2483768" y="1556792"/>
            <a:ext cx="6408512" cy="2232048"/>
            <a:chOff x="1187624" y="1989040"/>
            <a:chExt cx="7704656" cy="2736104"/>
          </a:xfrm>
        </p:grpSpPr>
        <p:sp>
          <p:nvSpPr>
            <p:cNvPr id="41" name="Rectangle 40"/>
            <p:cNvSpPr/>
            <p:nvPr/>
          </p:nvSpPr>
          <p:spPr>
            <a:xfrm>
              <a:off x="7092280" y="1989040"/>
              <a:ext cx="1800000" cy="180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                  TOF</a:t>
              </a:r>
              <a:endParaRPr kumimoji="1" lang="en-US" altLang="ja-JP" dirty="0" smtClean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492080" y="2852736"/>
              <a:ext cx="1800000" cy="1800000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err="1" smtClean="0"/>
                <a:t>Moire</a:t>
              </a:r>
              <a:r>
                <a:rPr lang="en-US" altLang="ja-JP" dirty="0" smtClean="0"/>
                <a:t> slits</a:t>
              </a:r>
              <a:endParaRPr kumimoji="1" lang="ja-JP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076256" y="2492696"/>
              <a:ext cx="1800000" cy="1800000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88424" y="2132856"/>
              <a:ext cx="1800000" cy="180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Emulsion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2123728" y="32179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2123728" y="33703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2123728" y="35227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123728" y="36751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123728" y="38275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123728" y="39799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137048" y="41323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137048" y="42847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137048" y="44371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187624" y="3933056"/>
              <a:ext cx="2088233" cy="452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 smtClean="0"/>
                <a:t>Antihydrogen</a:t>
              </a:r>
              <a:endParaRPr kumimoji="1" lang="ja-JP" altLang="en-US" dirty="0"/>
            </a:p>
          </p:txBody>
        </p:sp>
      </p:grpSp>
      <p:grpSp>
        <p:nvGrpSpPr>
          <p:cNvPr id="8" name="Group 61"/>
          <p:cNvGrpSpPr/>
          <p:nvPr/>
        </p:nvGrpSpPr>
        <p:grpSpPr>
          <a:xfrm>
            <a:off x="4267803" y="4099932"/>
            <a:ext cx="5416765" cy="2722155"/>
            <a:chOff x="395536" y="1990581"/>
            <a:chExt cx="6984776" cy="3794957"/>
          </a:xfrm>
        </p:grpSpPr>
        <p:sp>
          <p:nvSpPr>
            <p:cNvPr id="43" name="Rectangle 42"/>
            <p:cNvSpPr/>
            <p:nvPr/>
          </p:nvSpPr>
          <p:spPr>
            <a:xfrm>
              <a:off x="395536" y="1990581"/>
              <a:ext cx="6048672" cy="302433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kumimoji="1" lang="en-US" altLang="ja-JP" sz="1600" dirty="0" smtClean="0"/>
                <a:t>OVC</a:t>
              </a:r>
              <a:endParaRPr kumimoji="1" lang="ja-JP" altLang="en-US" sz="16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95536" y="2350621"/>
              <a:ext cx="5040560" cy="21602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kumimoji="1" lang="en-US" altLang="ja-JP" sz="1600" dirty="0" smtClean="0"/>
                <a:t>UHV</a:t>
              </a:r>
              <a:endParaRPr kumimoji="1" lang="ja-JP" altLang="en-US" sz="16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11760" y="2494637"/>
              <a:ext cx="72008" cy="1800200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923928" y="2494637"/>
              <a:ext cx="72008" cy="1800200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64088" y="2350621"/>
              <a:ext cx="72008" cy="216024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483830" y="2350621"/>
              <a:ext cx="135632" cy="216024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796136" y="2350621"/>
              <a:ext cx="288032" cy="21602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 smtClean="0"/>
                <a:t>TOF</a:t>
              </a:r>
              <a:endParaRPr kumimoji="1" lang="ja-JP" altLang="en-US" sz="1600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V="1">
              <a:off x="5364088" y="4582869"/>
              <a:ext cx="0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3738223" y="4970303"/>
              <a:ext cx="3156982" cy="815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Thin window (~0.1mm)</a:t>
              </a:r>
            </a:p>
            <a:p>
              <a:r>
                <a:rPr lang="en-US" altLang="ja-JP" sz="1600" dirty="0" smtClean="0"/>
                <a:t>(Metal foil or Si tracker)</a:t>
              </a:r>
              <a:endParaRPr kumimoji="1" lang="ja-JP" altLang="en-US" sz="1600" dirty="0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5580112" y="4510861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364088" y="4726886"/>
              <a:ext cx="2016224" cy="471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smtClean="0"/>
                <a:t>Emulsion</a:t>
              </a:r>
              <a:endParaRPr kumimoji="1" lang="ja-JP" altLang="en-US" sz="160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430221" y="3264514"/>
              <a:ext cx="3929742" cy="190500"/>
            </a:xfrm>
            <a:custGeom>
              <a:avLst/>
              <a:gdLst>
                <a:gd name="connsiteX0" fmla="*/ 0 w 3929742"/>
                <a:gd name="connsiteY0" fmla="*/ 157843 h 190500"/>
                <a:gd name="connsiteX1" fmla="*/ 2318657 w 3929742"/>
                <a:gd name="connsiteY1" fmla="*/ 5443 h 190500"/>
                <a:gd name="connsiteX2" fmla="*/ 3929742 w 3929742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9742" h="190500">
                  <a:moveTo>
                    <a:pt x="0" y="157843"/>
                  </a:moveTo>
                  <a:cubicBezTo>
                    <a:pt x="831850" y="78921"/>
                    <a:pt x="1663700" y="0"/>
                    <a:pt x="2318657" y="5443"/>
                  </a:cubicBezTo>
                  <a:cubicBezTo>
                    <a:pt x="2973614" y="10886"/>
                    <a:pt x="3451678" y="100693"/>
                    <a:pt x="3929742" y="190500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97265" y="3394075"/>
              <a:ext cx="1661869" cy="5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H</a:t>
              </a:r>
              <a:endParaRPr kumimoji="1" lang="ja-JP" altLang="en-US" sz="2000"/>
            </a:p>
          </p:txBody>
        </p:sp>
        <p:cxnSp>
          <p:nvCxnSpPr>
            <p:cNvPr id="56" name="Straight Connector 55"/>
            <p:cNvCxnSpPr>
              <a:stCxn id="54" idx="2"/>
            </p:cNvCxnSpPr>
            <p:nvPr/>
          </p:nvCxnSpPr>
          <p:spPr>
            <a:xfrm flipV="1">
              <a:off x="5359963" y="3214717"/>
              <a:ext cx="292157" cy="2402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54" idx="2"/>
            </p:cNvCxnSpPr>
            <p:nvPr/>
          </p:nvCxnSpPr>
          <p:spPr>
            <a:xfrm>
              <a:off x="5359963" y="3455014"/>
              <a:ext cx="1228261" cy="1917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364088" y="3463399"/>
              <a:ext cx="1152128" cy="50405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4" idx="2"/>
            </p:cNvCxnSpPr>
            <p:nvPr/>
          </p:nvCxnSpPr>
          <p:spPr>
            <a:xfrm>
              <a:off x="5359963" y="3455014"/>
              <a:ext cx="220149" cy="26375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4" idx="2"/>
            </p:cNvCxnSpPr>
            <p:nvPr/>
          </p:nvCxnSpPr>
          <p:spPr>
            <a:xfrm flipH="1" flipV="1">
              <a:off x="4130477" y="2059098"/>
              <a:ext cx="1229486" cy="139591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47" idx="1"/>
            </p:cNvCxnSpPr>
            <p:nvPr/>
          </p:nvCxnSpPr>
          <p:spPr>
            <a:xfrm flipH="1">
              <a:off x="4716016" y="3430741"/>
              <a:ext cx="648072" cy="10801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Rectangle 62"/>
          <p:cNvSpPr/>
          <p:nvPr/>
        </p:nvSpPr>
        <p:spPr>
          <a:xfrm>
            <a:off x="0" y="4149080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Ideal position resolution down to a few microns.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Emulsion to be placed in OVC</a:t>
            </a:r>
            <a:endParaRPr lang="ja-JP" altLang="en-US" sz="2400"/>
          </a:p>
        </p:txBody>
      </p:sp>
      <p:cxnSp>
        <p:nvCxnSpPr>
          <p:cNvPr id="65" name="Straight Connector 64"/>
          <p:cNvCxnSpPr/>
          <p:nvPr/>
        </p:nvCxnSpPr>
        <p:spPr>
          <a:xfrm>
            <a:off x="4662454" y="5157192"/>
            <a:ext cx="180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Setup at LHEP, Bern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BEC9-78AF-47D5-9051-6A0171363E5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75" y="1158600"/>
            <a:ext cx="8959245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8446"/>
            <a:ext cx="3960000" cy="273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876800" y="47244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Low temperature tests for emulsion is now continued in Bern</a:t>
            </a:r>
            <a:endParaRPr kumimoji="1" lang="ja-JP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11430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Dedicated laboratory 30 m underground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389582" y="404664"/>
            <a:ext cx="8070850" cy="817562"/>
          </a:xfrm>
        </p:spPr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Annihilations vertex resolution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96336" y="6553200"/>
            <a:ext cx="1350963" cy="179388"/>
          </a:xfrm>
        </p:spPr>
        <p:txBody>
          <a:bodyPr/>
          <a:lstStyle/>
          <a:p>
            <a:pPr>
              <a:defRPr/>
            </a:pPr>
            <a:fld id="{C1B5DED9-23B7-0140-B7B6-793A2ED2D0DC}" type="slidenum">
              <a:rPr lang="de-CH" smtClean="0"/>
              <a:pPr>
                <a:defRPr/>
              </a:pPr>
              <a:t>38</a:t>
            </a:fld>
            <a:endParaRPr lang="de-CH" sz="1400">
              <a:solidFill>
                <a:srgbClr val="7E7E7E"/>
              </a:solidFill>
              <a:latin typeface="Times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Paola Scampoli – IPRD13 Siena, 8 ottobre 2013</a:t>
            </a:r>
            <a:endParaRPr lang="de-CH"/>
          </a:p>
        </p:txBody>
      </p:sp>
      <p:pic>
        <p:nvPicPr>
          <p:cNvPr id="2" name="Picture 1" descr="Screen Shot 2013-09-12 at 16.26.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1628800"/>
            <a:ext cx="3563888" cy="2916873"/>
          </a:xfrm>
          <a:prstGeom prst="rect">
            <a:avLst/>
          </a:prstGeom>
        </p:spPr>
      </p:pic>
      <p:pic>
        <p:nvPicPr>
          <p:cNvPr id="4" name="Picture 3" descr="Screen Shot 2013-09-12 at 16.25.5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599" b="-4499"/>
          <a:stretch/>
        </p:blipFill>
        <p:spPr>
          <a:xfrm>
            <a:off x="4860032" y="1663200"/>
            <a:ext cx="3542804" cy="2899329"/>
          </a:xfrm>
          <a:prstGeom prst="rect">
            <a:avLst/>
          </a:prstGeom>
        </p:spPr>
      </p:pic>
      <p:sp>
        <p:nvSpPr>
          <p:cNvPr id="7" name="Rectangle 17"/>
          <p:cNvSpPr>
            <a:spLocks/>
          </p:cNvSpPr>
          <p:nvPr/>
        </p:nvSpPr>
        <p:spPr bwMode="auto">
          <a:xfrm>
            <a:off x="4781104" y="5181898"/>
            <a:ext cx="4039368" cy="8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just"/>
            <a:r>
              <a:rPr lang="en-US" sz="1800" dirty="0" smtClean="0">
                <a:solidFill>
                  <a:schemeClr val="accent2"/>
                </a:solidFill>
                <a:ea typeface="Apple Symbols" charset="0"/>
                <a:cs typeface="Apple Symbols" charset="0"/>
              </a:rPr>
              <a:t>1 </a:t>
            </a:r>
            <a:r>
              <a:rPr lang="en-US" sz="1800" dirty="0" err="1" smtClean="0">
                <a:solidFill>
                  <a:schemeClr val="accent2"/>
                </a:solidFill>
                <a:ea typeface="Lucida Grande" charset="0"/>
                <a:cs typeface="Lucida Grande" charset="0"/>
              </a:rPr>
              <a:t>μ</a:t>
            </a:r>
            <a:r>
              <a:rPr lang="en-US" sz="1800" dirty="0" err="1" smtClean="0">
                <a:solidFill>
                  <a:schemeClr val="accent2"/>
                </a:solidFill>
                <a:ea typeface="Gill Sans" charset="0"/>
                <a:cs typeface="Gill Sans" charset="0"/>
              </a:rPr>
              <a:t>m</a:t>
            </a:r>
            <a:r>
              <a:rPr lang="en-US" sz="1800" dirty="0" smtClean="0">
                <a:solidFill>
                  <a:schemeClr val="accent2"/>
                </a:solidFill>
                <a:ea typeface="Gill Sans" charset="0"/>
                <a:cs typeface="Gill Sans" charset="0"/>
              </a:rPr>
              <a:t> </a:t>
            </a:r>
            <a:r>
              <a:rPr lang="en-US" sz="1800" dirty="0" err="1" smtClean="0">
                <a:ea typeface="Gill Sans" charset="0"/>
                <a:cs typeface="Gill Sans" charset="0"/>
              </a:rPr>
              <a:t>rms</a:t>
            </a:r>
            <a:r>
              <a:rPr lang="en-US" sz="1800" dirty="0" smtClean="0">
                <a:ea typeface="Gill Sans" charset="0"/>
                <a:cs typeface="Gill Sans" charset="0"/>
              </a:rPr>
              <a:t> resolution on </a:t>
            </a:r>
            <a:r>
              <a:rPr lang="en-US" sz="1800" dirty="0">
                <a:ea typeface="Gill Sans" charset="0"/>
                <a:cs typeface="Gill Sans" charset="0"/>
              </a:rPr>
              <a:t>the vertical position of </a:t>
            </a:r>
            <a:r>
              <a:rPr lang="en-US" sz="1800" dirty="0" smtClean="0">
                <a:ea typeface="Gill Sans" charset="0"/>
                <a:cs typeface="Gill Sans" charset="0"/>
              </a:rPr>
              <a:t>the </a:t>
            </a:r>
            <a:r>
              <a:rPr lang="en-US" sz="1800" dirty="0">
                <a:ea typeface="Gill Sans" charset="0"/>
                <a:cs typeface="Gill Sans" charset="0"/>
              </a:rPr>
              <a:t>annihilation </a:t>
            </a:r>
            <a:r>
              <a:rPr lang="en-US" sz="1800" dirty="0" smtClean="0">
                <a:ea typeface="Gill Sans" charset="0"/>
                <a:cs typeface="Gill Sans" charset="0"/>
              </a:rPr>
              <a:t>vertex is achievable</a:t>
            </a:r>
            <a:endParaRPr lang="en-US" sz="1800" dirty="0">
              <a:ea typeface="Gill Sans" charset="0"/>
              <a:cs typeface="Gill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69" y="1628800"/>
            <a:ext cx="21202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Vertex resolution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984" y="1628800"/>
            <a:ext cx="46805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Vertex resolution perpendicular to the emulsion surface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Screen Shot 2013-10-02 at 18.12.5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35" y="4581128"/>
            <a:ext cx="2085153" cy="17481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618720">
            <a:off x="2296424" y="5587160"/>
            <a:ext cx="774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Steel foil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618720">
            <a:off x="2345903" y="5378086"/>
            <a:ext cx="1168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191919"/>
                </a:solidFill>
              </a:rPr>
              <a:t>Bare emulsion</a:t>
            </a:r>
            <a:endParaRPr lang="en-GB" sz="120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6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070850" cy="817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Topography of the emulsion and stainless steel foil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96336" y="6553200"/>
            <a:ext cx="1350963" cy="179388"/>
          </a:xfrm>
        </p:spPr>
        <p:txBody>
          <a:bodyPr/>
          <a:lstStyle/>
          <a:p>
            <a:pPr>
              <a:defRPr/>
            </a:pPr>
            <a:fld id="{C1B5DED9-23B7-0140-B7B6-793A2ED2D0DC}" type="slidenum">
              <a:rPr lang="de-CH" smtClean="0"/>
              <a:pPr>
                <a:defRPr/>
              </a:pPr>
              <a:t>39</a:t>
            </a:fld>
            <a:endParaRPr lang="de-CH" sz="1400">
              <a:solidFill>
                <a:srgbClr val="7E7E7E"/>
              </a:solidFill>
              <a:latin typeface="Times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Paola Scampoli – IPRD13 Siena, 8 ottobre 2013</a:t>
            </a:r>
            <a:endParaRPr lang="de-CH"/>
          </a:p>
        </p:txBody>
      </p:sp>
      <p:pic>
        <p:nvPicPr>
          <p:cNvPr id="2" name="Picture 1" descr="Screen Shot 2013-10-02 at 16.34.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420888"/>
            <a:ext cx="8763000" cy="4102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1772816"/>
            <a:ext cx="1954381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Bare emulsions</a:t>
            </a:r>
            <a:endParaRPr lang="en-GB" sz="2000" dirty="0"/>
          </a:p>
        </p:txBody>
      </p:sp>
      <p:sp>
        <p:nvSpPr>
          <p:cNvPr id="146" name="TextBox 145"/>
          <p:cNvSpPr txBox="1"/>
          <p:nvPr/>
        </p:nvSpPr>
        <p:spPr>
          <a:xfrm>
            <a:off x="5220072" y="1804754"/>
            <a:ext cx="3128305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Emulsions +  stainless foil</a:t>
            </a:r>
            <a:endParaRPr lang="en-GB" sz="2000" dirty="0"/>
          </a:p>
        </p:txBody>
      </p:sp>
      <p:cxnSp>
        <p:nvCxnSpPr>
          <p:cNvPr id="11266" name="Straight Arrow Connector 11265"/>
          <p:cNvCxnSpPr/>
          <p:nvPr/>
        </p:nvCxnSpPr>
        <p:spPr bwMode="auto">
          <a:xfrm>
            <a:off x="611560" y="2924944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9" name="Straight Arrow Connector 148"/>
          <p:cNvCxnSpPr/>
          <p:nvPr/>
        </p:nvCxnSpPr>
        <p:spPr bwMode="auto">
          <a:xfrm>
            <a:off x="4788024" y="2924944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" name="Group 11269"/>
          <p:cNvGrpSpPr/>
          <p:nvPr/>
        </p:nvGrpSpPr>
        <p:grpSpPr>
          <a:xfrm>
            <a:off x="683568" y="2492896"/>
            <a:ext cx="313044" cy="369332"/>
            <a:chOff x="683568" y="2492896"/>
            <a:chExt cx="313044" cy="369332"/>
          </a:xfrm>
        </p:grpSpPr>
        <p:sp>
          <p:nvSpPr>
            <p:cNvPr id="11267" name="TextBox 11266"/>
            <p:cNvSpPr txBox="1"/>
            <p:nvPr/>
          </p:nvSpPr>
          <p:spPr>
            <a:xfrm>
              <a:off x="683568" y="2492896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/>
                <a:t>p</a:t>
              </a:r>
              <a:endParaRPr lang="en-GB" sz="1800" dirty="0"/>
            </a:p>
          </p:txBody>
        </p:sp>
        <p:cxnSp>
          <p:nvCxnSpPr>
            <p:cNvPr id="11269" name="Straight Connector 11268"/>
            <p:cNvCxnSpPr/>
            <p:nvPr/>
          </p:nvCxnSpPr>
          <p:spPr bwMode="auto">
            <a:xfrm>
              <a:off x="799200" y="2592000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153"/>
          <p:cNvGrpSpPr/>
          <p:nvPr/>
        </p:nvGrpSpPr>
        <p:grpSpPr>
          <a:xfrm>
            <a:off x="4835020" y="2492896"/>
            <a:ext cx="313044" cy="369332"/>
            <a:chOff x="683568" y="2492896"/>
            <a:chExt cx="313044" cy="369332"/>
          </a:xfrm>
        </p:grpSpPr>
        <p:sp>
          <p:nvSpPr>
            <p:cNvPr id="155" name="TextBox 154"/>
            <p:cNvSpPr txBox="1"/>
            <p:nvPr/>
          </p:nvSpPr>
          <p:spPr>
            <a:xfrm>
              <a:off x="683568" y="2492896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/>
                <a:t>p</a:t>
              </a:r>
              <a:endParaRPr lang="en-GB" sz="1800" dirty="0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>
              <a:off x="799200" y="2592000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7" name="Rectangle 38"/>
          <p:cNvSpPr>
            <a:spLocks/>
          </p:cNvSpPr>
          <p:nvPr/>
        </p:nvSpPr>
        <p:spPr bwMode="auto">
          <a:xfrm>
            <a:off x="5045624" y="2296681"/>
            <a:ext cx="10958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stainless </a:t>
            </a:r>
            <a:r>
              <a:rPr lang="en-US" sz="1200" dirty="0" smtClean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steel foil</a:t>
            </a:r>
            <a:endParaRPr lang="en-US" sz="12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92080" y="2492896"/>
            <a:ext cx="288032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Freeform 17"/>
          <p:cNvSpPr/>
          <p:nvPr/>
        </p:nvSpPr>
        <p:spPr>
          <a:xfrm>
            <a:off x="5305246" y="2570672"/>
            <a:ext cx="198407" cy="810883"/>
          </a:xfrm>
          <a:custGeom>
            <a:avLst/>
            <a:gdLst>
              <a:gd name="connsiteX0" fmla="*/ 43131 w 198407"/>
              <a:gd name="connsiteY0" fmla="*/ 0 h 810883"/>
              <a:gd name="connsiteX1" fmla="*/ 8626 w 198407"/>
              <a:gd name="connsiteY1" fmla="*/ 138022 h 810883"/>
              <a:gd name="connsiteX2" fmla="*/ 94890 w 198407"/>
              <a:gd name="connsiteY2" fmla="*/ 379562 h 810883"/>
              <a:gd name="connsiteX3" fmla="*/ 198407 w 198407"/>
              <a:gd name="connsiteY3" fmla="*/ 810883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407" h="810883">
                <a:moveTo>
                  <a:pt x="43131" y="0"/>
                </a:moveTo>
                <a:cubicBezTo>
                  <a:pt x="21565" y="37381"/>
                  <a:pt x="0" y="74762"/>
                  <a:pt x="8626" y="138022"/>
                </a:cubicBezTo>
                <a:cubicBezTo>
                  <a:pt x="17252" y="201282"/>
                  <a:pt x="63260" y="267419"/>
                  <a:pt x="94890" y="379562"/>
                </a:cubicBezTo>
                <a:cubicBezTo>
                  <a:pt x="126520" y="491706"/>
                  <a:pt x="162463" y="651294"/>
                  <a:pt x="198407" y="810883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64498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" y="6021288"/>
            <a:ext cx="5338936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kumimoji="1" lang="en-US" altLang="ja-JP" dirty="0" smtClean="0"/>
              <a:t>The free-fall is of the order of 10 microns </a:t>
            </a:r>
          </a:p>
          <a:p>
            <a:pPr>
              <a:buNone/>
            </a:pPr>
            <a:r>
              <a:rPr kumimoji="1" lang="en-US" altLang="ja-JP" dirty="0" smtClean="0">
                <a:sym typeface="Wingdings" pitchFamily="2" charset="2"/>
              </a:rPr>
              <a:t> Nuclear emulsion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07346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36"/>
          <p:cNvGrpSpPr>
            <a:grpSpLocks noChangeAspect="1"/>
          </p:cNvGrpSpPr>
          <p:nvPr/>
        </p:nvGrpSpPr>
        <p:grpSpPr>
          <a:xfrm>
            <a:off x="6444208" y="5344123"/>
            <a:ext cx="2537799" cy="1469253"/>
            <a:chOff x="1143000" y="3505200"/>
            <a:chExt cx="4886325" cy="282892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3505200"/>
              <a:ext cx="4886325" cy="282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6019800"/>
              <a:ext cx="14859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070850" cy="81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Resolution requirements for a position detector in </a:t>
            </a:r>
            <a:r>
              <a:rPr lang="en-US" dirty="0" err="1" smtClean="0"/>
              <a:t>AEgIS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5DED9-23B7-0140-B7B6-793A2ED2D0DC}" type="slidenum">
              <a:rPr lang="de-CH" smtClean="0"/>
              <a:pPr>
                <a:defRPr/>
              </a:pPr>
              <a:t>5</a:t>
            </a:fld>
            <a:endParaRPr lang="de-CH" sz="1400">
              <a:solidFill>
                <a:srgbClr val="7E7E7E"/>
              </a:solidFill>
              <a:latin typeface="Times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" y="1692677"/>
            <a:ext cx="89458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1200"/>
              </a:spcBef>
              <a:buFont typeface="Arial"/>
              <a:buChar char="•"/>
            </a:pPr>
            <a:r>
              <a:rPr lang="de-CH" sz="1800" dirty="0" smtClean="0"/>
              <a:t>AEgIS goal: 1% resolution for </a:t>
            </a:r>
            <a:r>
              <a:rPr lang="de-CH" sz="1800" dirty="0" smtClean="0">
                <a:sym typeface="Symbol"/>
              </a:rPr>
              <a:t></a:t>
            </a:r>
            <a:r>
              <a:rPr lang="de-CH" sz="1800" dirty="0" smtClean="0"/>
              <a:t>g/g</a:t>
            </a:r>
          </a:p>
          <a:p>
            <a:pPr marL="342900" indent="-342900" algn="l">
              <a:spcBef>
                <a:spcPts val="1200"/>
              </a:spcBef>
              <a:buFont typeface="Arial"/>
              <a:buChar char="•"/>
            </a:pPr>
            <a:r>
              <a:rPr lang="de-CH" sz="1800" b="1" dirty="0" smtClean="0"/>
              <a:t>Emulsion detectors</a:t>
            </a:r>
            <a:r>
              <a:rPr lang="de-CH" sz="1800" dirty="0"/>
              <a:t>: </a:t>
            </a:r>
            <a:r>
              <a:rPr lang="de-CH" sz="1800" dirty="0" smtClean="0"/>
              <a:t>~1 </a:t>
            </a:r>
            <a:r>
              <a:rPr lang="de-CH" sz="1800" dirty="0"/>
              <a:t>µm </a:t>
            </a:r>
            <a:r>
              <a:rPr lang="de-CH" sz="1800" dirty="0" smtClean="0"/>
              <a:t>resolution </a:t>
            </a:r>
            <a:endParaRPr lang="de-CH" sz="1800" dirty="0"/>
          </a:p>
        </p:txBody>
      </p:sp>
      <p:grpSp>
        <p:nvGrpSpPr>
          <p:cNvPr id="3" name="Group 21"/>
          <p:cNvGrpSpPr/>
          <p:nvPr/>
        </p:nvGrpSpPr>
        <p:grpSpPr>
          <a:xfrm>
            <a:off x="539552" y="2789318"/>
            <a:ext cx="3828014" cy="2511890"/>
            <a:chOff x="383946" y="2924944"/>
            <a:chExt cx="3900022" cy="258389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018" t="9541" r="9328" b="5675"/>
            <a:stretch>
              <a:fillRect/>
            </a:stretch>
          </p:blipFill>
          <p:spPr bwMode="auto">
            <a:xfrm>
              <a:off x="383946" y="2924944"/>
              <a:ext cx="3900022" cy="2583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899593" y="3068960"/>
              <a:ext cx="504056" cy="1080120"/>
              <a:chOff x="0" y="0"/>
              <a:chExt cx="503" cy="1208"/>
            </a:xfrm>
          </p:grpSpPr>
          <p:pic>
            <p:nvPicPr>
              <p:cNvPr id="10" name="Picture 4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" y="0"/>
                <a:ext cx="36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4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" y="178"/>
                <a:ext cx="387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4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48"/>
                <a:ext cx="403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4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" y="520"/>
                <a:ext cx="403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" y="669"/>
                <a:ext cx="482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39"/>
                <a:ext cx="488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48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96"/>
                <a:ext cx="50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" name="Group 2"/>
          <p:cNvGrpSpPr/>
          <p:nvPr/>
        </p:nvGrpSpPr>
        <p:grpSpPr>
          <a:xfrm>
            <a:off x="4427984" y="2708920"/>
            <a:ext cx="4217325" cy="2808312"/>
            <a:chOff x="4283968" y="2924944"/>
            <a:chExt cx="4217325" cy="280831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739" t="9169" r="2557" b="5707"/>
            <a:stretch>
              <a:fillRect/>
            </a:stretch>
          </p:blipFill>
          <p:spPr bwMode="auto">
            <a:xfrm>
              <a:off x="4579779" y="2981443"/>
              <a:ext cx="3921514" cy="253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4"/>
            <p:cNvSpPr>
              <a:spLocks/>
            </p:cNvSpPr>
            <p:nvPr/>
          </p:nvSpPr>
          <p:spPr bwMode="auto">
            <a:xfrm rot="16200000">
              <a:off x="4155906" y="3053006"/>
              <a:ext cx="5639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err="1" smtClean="0">
                  <a:solidFill>
                    <a:schemeClr val="bg2">
                      <a:lumMod val="10000"/>
                    </a:schemeClr>
                  </a:solidFill>
                </a:rPr>
                <a:t>Δg</a:t>
              </a:r>
              <a:r>
                <a:rPr lang="en-GB" sz="1400" dirty="0" smtClean="0">
                  <a:solidFill>
                    <a:schemeClr val="bg2">
                      <a:lumMod val="10000"/>
                    </a:schemeClr>
                  </a:solidFill>
                </a:rPr>
                <a:t>/g </a:t>
              </a:r>
              <a:endParaRPr lang="en-GB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05630" y="5425479"/>
              <a:ext cx="23705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chemeClr val="bg2">
                      <a:lumMod val="10000"/>
                    </a:schemeClr>
                  </a:solidFill>
                </a:rPr>
                <a:t># of detected anti-hydrogen </a:t>
              </a:r>
              <a:endParaRPr lang="en-GB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35093" y="5733256"/>
            <a:ext cx="8241363" cy="64633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800" dirty="0" smtClean="0">
                <a:solidFill>
                  <a:srgbClr val="800000"/>
                </a:solidFill>
              </a:rPr>
              <a:t>Emulsions allow to achieve the experiment goal with less than 1000 detected anti-hydrogen atoms</a:t>
            </a:r>
            <a:endParaRPr lang="en-GB" sz="1800" dirty="0">
              <a:solidFill>
                <a:srgbClr val="8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-294589" y="3327038"/>
            <a:ext cx="1544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2">
                    <a:lumMod val="10000"/>
                  </a:schemeClr>
                </a:solidFill>
              </a:rPr>
              <a:t>Relative intensity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Rectangle 37"/>
          <p:cNvSpPr>
            <a:spLocks/>
          </p:cNvSpPr>
          <p:nvPr/>
        </p:nvSpPr>
        <p:spPr bwMode="auto">
          <a:xfrm>
            <a:off x="3407674" y="4582963"/>
            <a:ext cx="87629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ea typeface="ＭＳ Ｐゴシック" charset="0"/>
                <a:cs typeface="Gill Sans" charset="0"/>
              </a:rPr>
              <a:t>phase shift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ea typeface="ＭＳ Ｐゴシック" charset="0"/>
                <a:cs typeface="Gill Sans" charset="0"/>
              </a:rPr>
              <a:t>2π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cs typeface="Gill Sans" charset="0"/>
              </a:rPr>
              <a:t>/p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ea typeface="ＭＳ Ｐゴシック" charset="0"/>
                <a:cs typeface="Gill Sans" charset="0"/>
              </a:rPr>
              <a:t>*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a typeface="ＭＳ Ｐゴシック" charset="0"/>
                <a:cs typeface="Gill Sans" charset="0"/>
              </a:rPr>
              <a:t>Δx</a:t>
            </a:r>
            <a:endParaRPr lang="en-US" sz="1400" dirty="0">
              <a:solidFill>
                <a:schemeClr val="bg2">
                  <a:lumMod val="10000"/>
                </a:schemeClr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27" name="Rectangle 35"/>
          <p:cNvSpPr>
            <a:spLocks/>
          </p:cNvSpPr>
          <p:nvPr/>
        </p:nvSpPr>
        <p:spPr bwMode="auto">
          <a:xfrm>
            <a:off x="1763688" y="2852936"/>
            <a:ext cx="14419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dirty="0">
                <a:solidFill>
                  <a:srgbClr val="191919"/>
                </a:solidFill>
                <a:ea typeface="ＭＳ Ｐゴシック" charset="0"/>
                <a:cs typeface="Gill Sans" charset="0"/>
              </a:rPr>
              <a:t>velocity = 600 m/s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38223" y="5229200"/>
            <a:ext cx="1289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2">
                    <a:lumMod val="10000"/>
                  </a:schemeClr>
                </a:solidFill>
              </a:rPr>
              <a:t>Phase </a:t>
            </a:r>
            <a:r>
              <a:rPr lang="en-GB" sz="1400" dirty="0" smtClean="0">
                <a:solidFill>
                  <a:schemeClr val="bg2">
                    <a:lumMod val="10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GB" sz="1400" dirty="0" smtClean="0">
                <a:solidFill>
                  <a:schemeClr val="bg2">
                    <a:lumMod val="10000"/>
                  </a:schemeClr>
                </a:solidFill>
              </a:rPr>
              <a:t> [rad]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851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7236296" y="2204864"/>
            <a:ext cx="1017240" cy="93610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2971800" y="2057400"/>
            <a:ext cx="1943100" cy="2667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detector (matter)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Detection of antimatter annihilation</a:t>
            </a:r>
            <a:endParaRPr lang="en-US" dirty="0"/>
          </a:p>
        </p:txBody>
      </p:sp>
      <p:sp>
        <p:nvSpPr>
          <p:cNvPr id="41" name="Content Placeholder 40"/>
          <p:cNvSpPr>
            <a:spLocks noGrp="1"/>
          </p:cNvSpPr>
          <p:nvPr>
            <p:ph idx="1"/>
          </p:nvPr>
        </p:nvSpPr>
        <p:spPr>
          <a:xfrm>
            <a:off x="152400" y="4038600"/>
            <a:ext cx="4800600" cy="2544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Photographic emulsion detectors</a:t>
            </a:r>
          </a:p>
          <a:p>
            <a:r>
              <a:rPr lang="en-US" sz="2400" dirty="0" smtClean="0"/>
              <a:t>3D tracking of particles</a:t>
            </a:r>
          </a:p>
          <a:p>
            <a:r>
              <a:rPr lang="en-US" sz="2400" dirty="0" smtClean="0"/>
              <a:t>High position resolution (50 nm)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Freeform 3"/>
          <p:cNvSpPr/>
          <p:nvPr/>
        </p:nvSpPr>
        <p:spPr>
          <a:xfrm>
            <a:off x="533400" y="1676400"/>
            <a:ext cx="3040874" cy="743919"/>
          </a:xfrm>
          <a:custGeom>
            <a:avLst/>
            <a:gdLst>
              <a:gd name="connsiteX0" fmla="*/ 0 w 4409267"/>
              <a:gd name="connsiteY0" fmla="*/ 0 h 743919"/>
              <a:gd name="connsiteX1" fmla="*/ 1317356 w 4409267"/>
              <a:gd name="connsiteY1" fmla="*/ 15498 h 743919"/>
              <a:gd name="connsiteX2" fmla="*/ 2402237 w 4409267"/>
              <a:gd name="connsiteY2" fmla="*/ 116237 h 743919"/>
              <a:gd name="connsiteX3" fmla="*/ 3587857 w 4409267"/>
              <a:gd name="connsiteY3" fmla="*/ 387458 h 743919"/>
              <a:gd name="connsiteX4" fmla="*/ 4409267 w 4409267"/>
              <a:gd name="connsiteY4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9267" h="743919">
                <a:moveTo>
                  <a:pt x="0" y="0"/>
                </a:moveTo>
                <a:lnTo>
                  <a:pt x="1317356" y="15498"/>
                </a:lnTo>
                <a:cubicBezTo>
                  <a:pt x="1717729" y="34871"/>
                  <a:pt x="2023820" y="54244"/>
                  <a:pt x="2402237" y="116237"/>
                </a:cubicBezTo>
                <a:cubicBezTo>
                  <a:pt x="2780654" y="178230"/>
                  <a:pt x="3253352" y="282844"/>
                  <a:pt x="3587857" y="387458"/>
                </a:cubicBezTo>
                <a:cubicBezTo>
                  <a:pt x="3922362" y="492072"/>
                  <a:pt x="4165814" y="617995"/>
                  <a:pt x="4409267" y="743919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412" y="1752600"/>
            <a:ext cx="162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Anti-Hydrogen beam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>
            <a:off x="533400" y="1676400"/>
            <a:ext cx="325108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574274" y="2362200"/>
            <a:ext cx="241738" cy="2286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648372" y="2399655"/>
            <a:ext cx="914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19400" y="25908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antimatter</a:t>
            </a:r>
          </a:p>
        </p:txBody>
      </p:sp>
      <p:sp>
        <p:nvSpPr>
          <p:cNvPr id="13" name="Oval 12"/>
          <p:cNvSpPr/>
          <p:nvPr/>
        </p:nvSpPr>
        <p:spPr>
          <a:xfrm>
            <a:off x="5334000" y="13716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15000" y="908720"/>
            <a:ext cx="1017240" cy="93610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58000" y="2667000"/>
            <a:ext cx="533400" cy="533400"/>
          </a:xfrm>
          <a:prstGeom prst="ellipse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239000" y="2514600"/>
            <a:ext cx="533400" cy="533400"/>
          </a:xfrm>
          <a:prstGeom prst="ellipse">
            <a:avLst/>
          </a:prstGeom>
          <a:ln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95800" y="17526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antimatter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8224" y="98072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Atom(matter)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56376" y="1124744"/>
            <a:ext cx="360040" cy="360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400800" y="1752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annihilation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5867400" y="2971800"/>
            <a:ext cx="228600" cy="228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00800" y="3733800"/>
            <a:ext cx="228600" cy="228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229600" y="3124200"/>
            <a:ext cx="228600" cy="228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172200" y="2971800"/>
            <a:ext cx="609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629400" y="3200400"/>
            <a:ext cx="304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5" idx="1"/>
          </p:cNvCxnSpPr>
          <p:nvPr/>
        </p:nvCxnSpPr>
        <p:spPr>
          <a:xfrm>
            <a:off x="7848600" y="2895600"/>
            <a:ext cx="414478" cy="262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740352" y="1484784"/>
            <a:ext cx="360040" cy="9989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" name="Right Arrow 33"/>
          <p:cNvSpPr/>
          <p:nvPr/>
        </p:nvSpPr>
        <p:spPr>
          <a:xfrm rot="2131028">
            <a:off x="6181892" y="2060807"/>
            <a:ext cx="6096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6"/>
          <p:cNvGrpSpPr>
            <a:grpSpLocks noChangeAspect="1"/>
          </p:cNvGrpSpPr>
          <p:nvPr/>
        </p:nvGrpSpPr>
        <p:grpSpPr>
          <a:xfrm>
            <a:off x="4800600" y="4191000"/>
            <a:ext cx="3957920" cy="2291429"/>
            <a:chOff x="1143000" y="3505200"/>
            <a:chExt cx="4886325" cy="2828925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3505200"/>
              <a:ext cx="4886325" cy="282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6019800"/>
              <a:ext cx="14859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6934200" y="3429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Emission of many particles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2971800" y="1676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~10 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191000" y="1219200"/>
            <a:ext cx="0" cy="19812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191000" y="23622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 cm</a:t>
            </a:r>
            <a:endParaRPr lang="en-US" sz="1400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3733800" y="16764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956376" y="2060848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812360" y="2852936"/>
            <a:ext cx="8384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8639944" y="1700808"/>
            <a:ext cx="504056" cy="50405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668344" y="3789040"/>
            <a:ext cx="360040" cy="396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The </a:t>
            </a:r>
            <a:r>
              <a:rPr kumimoji="1" lang="en-US" altLang="ja-JP" dirty="0" err="1" smtClean="0"/>
              <a:t>AEgIS</a:t>
            </a:r>
            <a:r>
              <a:rPr kumimoji="1" lang="en-US" altLang="ja-JP" dirty="0" smtClean="0"/>
              <a:t> apparatus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84010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2889"/>
            <a:ext cx="9143999" cy="600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Technical challenges</a:t>
            </a:r>
            <a:br>
              <a:rPr lang="en-US" altLang="ja-JP" dirty="0" smtClean="0"/>
            </a:b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1412776"/>
            <a:ext cx="8100392" cy="5256584"/>
          </a:xfrm>
        </p:spPr>
        <p:txBody>
          <a:bodyPr>
            <a:noAutofit/>
          </a:bodyPr>
          <a:lstStyle/>
          <a:p>
            <a:r>
              <a:rPr lang="en-US" altLang="ja-JP" sz="2400" dirty="0" smtClean="0"/>
              <a:t>Emulsion in vacuum</a:t>
            </a:r>
          </a:p>
          <a:p>
            <a:pPr lvl="1"/>
            <a:r>
              <a:rPr lang="en-US" altLang="ja-JP" sz="2000" dirty="0" smtClean="0">
                <a:solidFill>
                  <a:schemeClr val="accent6">
                    <a:lumMod val="50000"/>
                  </a:schemeClr>
                </a:solidFill>
              </a:rPr>
              <a:t>Little previous experience</a:t>
            </a:r>
          </a:p>
          <a:p>
            <a:pPr lvl="1"/>
            <a:r>
              <a:rPr lang="en-US" altLang="ja-JP" sz="2000" dirty="0">
                <a:solidFill>
                  <a:srgbClr val="C00000"/>
                </a:solidFill>
              </a:rPr>
              <a:t>V</a:t>
            </a:r>
            <a:r>
              <a:rPr lang="en-US" altLang="ja-JP" sz="2000" dirty="0" smtClean="0">
                <a:solidFill>
                  <a:srgbClr val="C00000"/>
                </a:solidFill>
              </a:rPr>
              <a:t>acuum can damage the emulsion surface</a:t>
            </a:r>
          </a:p>
          <a:p>
            <a:pPr lvl="1"/>
            <a:r>
              <a:rPr lang="en-US" altLang="ja-JP" sz="2000" dirty="0" smtClean="0"/>
              <a:t>Increase random noise</a:t>
            </a:r>
          </a:p>
          <a:p>
            <a:pPr lvl="1"/>
            <a:r>
              <a:rPr lang="en-US" altLang="ja-JP" sz="20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altLang="ja-JP" sz="2000" dirty="0" smtClean="0">
                <a:solidFill>
                  <a:srgbClr val="0000FF"/>
                </a:solidFill>
              </a:rPr>
              <a:t>R&amp;D on vacuum tolerant emulsions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Emulsion in low temperature of 77K</a:t>
            </a:r>
          </a:p>
          <a:p>
            <a:pPr lvl="1"/>
            <a:r>
              <a:rPr lang="en-US" altLang="ja-JP" sz="2000" dirty="0" smtClean="0">
                <a:solidFill>
                  <a:schemeClr val="accent6">
                    <a:lumMod val="50000"/>
                  </a:schemeClr>
                </a:solidFill>
              </a:rPr>
              <a:t>Little previous experience</a:t>
            </a:r>
            <a:endParaRPr lang="en-US" altLang="ja-JP" sz="2000" dirty="0" smtClean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Scanning of tracks</a:t>
            </a:r>
          </a:p>
          <a:p>
            <a:pPr lvl="1"/>
            <a:r>
              <a:rPr lang="en-US" altLang="ja-JP" sz="2000" dirty="0" smtClean="0"/>
              <a:t>Tracks from </a:t>
            </a:r>
            <a:r>
              <a:rPr lang="en-US" altLang="ja-JP" sz="2000" dirty="0" err="1" smtClean="0"/>
              <a:t>anti</a:t>
            </a:r>
            <a:r>
              <a:rPr lang="en-US" altLang="ja-JP" sz="2000" dirty="0" err="1"/>
              <a:t>h</a:t>
            </a:r>
            <a:r>
              <a:rPr lang="en-US" altLang="ja-JP" sz="2000" dirty="0" err="1" smtClean="0"/>
              <a:t>ydrogen</a:t>
            </a:r>
            <a:r>
              <a:rPr lang="en-US" altLang="ja-JP" sz="2000" dirty="0" smtClean="0"/>
              <a:t> -&gt; Low energy, 4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steradian</a:t>
            </a:r>
            <a:endParaRPr lang="en-US" altLang="ja-JP" sz="2000" dirty="0" smtClean="0"/>
          </a:p>
          <a:p>
            <a:pPr lvl="1"/>
            <a:r>
              <a:rPr lang="en-US" altLang="ja-JP" sz="2000" dirty="0" smtClean="0">
                <a:solidFill>
                  <a:srgbClr val="006600"/>
                </a:solidFill>
              </a:rPr>
              <a:t>Need to develop a dedicated scanning algorithm </a:t>
            </a:r>
            <a:r>
              <a:rPr lang="en-US" altLang="ja-JP" sz="2000" dirty="0" smtClean="0">
                <a:sym typeface="Wingdings" pitchFamily="2" charset="2"/>
              </a:rPr>
              <a:t></a:t>
            </a:r>
            <a:r>
              <a:rPr lang="en-US" altLang="ja-JP" sz="2000" dirty="0" smtClean="0"/>
              <a:t> see my another talk later</a:t>
            </a:r>
          </a:p>
          <a:p>
            <a:endParaRPr lang="en-US" altLang="ja-JP" sz="24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5429243" y="764704"/>
            <a:ext cx="3714757" cy="3165475"/>
            <a:chOff x="5429243" y="764704"/>
            <a:chExt cx="3714757" cy="316547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00687" y="764704"/>
              <a:ext cx="3643313" cy="316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テキスト ボックス 7"/>
            <p:cNvSpPr txBox="1"/>
            <p:nvPr/>
          </p:nvSpPr>
          <p:spPr>
            <a:xfrm>
              <a:off x="5429243" y="764704"/>
              <a:ext cx="3714757" cy="738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400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  <a:ea typeface="ＭＳ Ｐゴシック" charset="-128"/>
                </a:rPr>
                <a:t>First test </a:t>
              </a:r>
              <a:r>
                <a:rPr lang="en-US" altLang="ja-JP" sz="1400" dirty="0" smtClean="0">
                  <a:solidFill>
                    <a:schemeClr val="accent3">
                      <a:lumMod val="50000"/>
                    </a:schemeClr>
                  </a:solidFill>
                  <a:ea typeface="ＭＳ Ｐゴシック" charset="-128"/>
                </a:rPr>
                <a:t>in vacuum </a:t>
              </a:r>
              <a:r>
                <a:rPr lang="en-US" altLang="ja-JP" sz="1400" dirty="0" smtClean="0">
                  <a:solidFill>
                    <a:schemeClr val="accent3">
                      <a:lumMod val="50000"/>
                    </a:schemeClr>
                  </a:solidFill>
                  <a:ea typeface="ＭＳ Ｐゴシック" charset="-128"/>
                  <a:sym typeface="Wingdings" pitchFamily="2" charset="2"/>
                </a:rPr>
                <a:t></a:t>
              </a:r>
              <a:r>
                <a:rPr lang="en-US" altLang="ja-JP" sz="1400" dirty="0" smtClean="0">
                  <a:solidFill>
                    <a:schemeClr val="accent3">
                      <a:lumMod val="50000"/>
                    </a:schemeClr>
                  </a:solidFill>
                  <a:ea typeface="ＭＳ Ｐゴシック" charset="-128"/>
                </a:rPr>
                <a:t> emulsion </a:t>
              </a:r>
              <a:r>
                <a:rPr lang="en-US" altLang="ja-JP" sz="1400" dirty="0">
                  <a:solidFill>
                    <a:schemeClr val="accent3">
                      <a:lumMod val="50000"/>
                    </a:schemeClr>
                  </a:solidFill>
                  <a:latin typeface="+mn-lt"/>
                  <a:ea typeface="ＭＳ Ｐゴシック" charset="-128"/>
                </a:rPr>
                <a:t>layer on glass was completely destroyed in </a:t>
              </a:r>
              <a:r>
                <a:rPr lang="en-US" altLang="ja-JP" sz="1400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  <a:ea typeface="ＭＳ Ｐゴシック" charset="-128"/>
                </a:rPr>
                <a:t>vacuum after2 days.</a:t>
              </a:r>
              <a:endParaRPr lang="en-US" altLang="ja-JP" sz="1400" dirty="0">
                <a:solidFill>
                  <a:schemeClr val="accent3">
                    <a:lumMod val="50000"/>
                  </a:schemeClr>
                </a:solidFill>
                <a:latin typeface="+mn-lt"/>
                <a:ea typeface="ＭＳ Ｐゴシック" charset="-128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8417</TotalTime>
  <Words>2036</Words>
  <Application>Microsoft Office PowerPoint</Application>
  <PresentationFormat>On-screen Show (4:3)</PresentationFormat>
  <Paragraphs>506</Paragraphs>
  <Slides>39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The AEgIS experiment </vt:lpstr>
      <vt:lpstr>Motivation:  Why study gravity with antimatter?</vt:lpstr>
      <vt:lpstr>The AEgIS Collaboration at CERN</vt:lpstr>
      <vt:lpstr>Slide 4</vt:lpstr>
      <vt:lpstr>Resolution requirements for a position detector in AEgIS</vt:lpstr>
      <vt:lpstr>Detection of antimatter annihilation</vt:lpstr>
      <vt:lpstr>The AEgIS apparatus</vt:lpstr>
      <vt:lpstr>Slide 8</vt:lpstr>
      <vt:lpstr>Technical challenges </vt:lpstr>
      <vt:lpstr>Actions on vacuum problem</vt:lpstr>
      <vt:lpstr>Noise increases in vacuum</vt:lpstr>
      <vt:lpstr>Sensitivity of glycerin-treated films</vt:lpstr>
      <vt:lpstr>Low temperature test setup</vt:lpstr>
      <vt:lpstr>-ray tracks</vt:lpstr>
      <vt:lpstr>Sensitivity at low temperature</vt:lpstr>
      <vt:lpstr>Commissioning in 2012</vt:lpstr>
      <vt:lpstr>Annihilation events in bare emulsion</vt:lpstr>
      <vt:lpstr>Emulsion view in new gel on glass base</vt:lpstr>
      <vt:lpstr>3D view of new gel on glass</vt:lpstr>
      <vt:lpstr>Scanned data</vt:lpstr>
      <vt:lpstr>Multiplicity distribution of antiproton annihilation products</vt:lpstr>
      <vt:lpstr>Nuclear fragments in antiproton annihilations</vt:lpstr>
      <vt:lpstr>AEgIS for general public</vt:lpstr>
      <vt:lpstr>Summary</vt:lpstr>
      <vt:lpstr>Some publications</vt:lpstr>
      <vt:lpstr>Measurement of intrinsic resolution</vt:lpstr>
      <vt:lpstr>Improvement of evacuation speed by pre-drying</vt:lpstr>
      <vt:lpstr>Data taking in mini-moiré sample</vt:lpstr>
      <vt:lpstr>Emulsion on glass base</vt:lpstr>
      <vt:lpstr>Study of film expansion</vt:lpstr>
      <vt:lpstr>Measured expansion pattern</vt:lpstr>
      <vt:lpstr>Detector setup  (also in December)</vt:lpstr>
      <vt:lpstr>Heavy ionizing tracks multiplicity MC(CHIPS model) comparison </vt:lpstr>
      <vt:lpstr>Minimum ionizing tracks multiplicity MC(CHIPS model) comparison</vt:lpstr>
      <vt:lpstr>Slide 35</vt:lpstr>
      <vt:lpstr>Emulsion for in the AEgIS</vt:lpstr>
      <vt:lpstr>Setup at LHEP, Bern</vt:lpstr>
      <vt:lpstr>Annihilations vertex resolution</vt:lpstr>
      <vt:lpstr>Topography of the emulsion and stainless steel foil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Emulsion tracker</dc:title>
  <dc:creator>Ariga</dc:creator>
  <cp:lastModifiedBy>Ariga</cp:lastModifiedBy>
  <cp:revision>122</cp:revision>
  <dcterms:created xsi:type="dcterms:W3CDTF">2012-12-14T10:27:01Z</dcterms:created>
  <dcterms:modified xsi:type="dcterms:W3CDTF">2013-10-15T11:35:48Z</dcterms:modified>
</cp:coreProperties>
</file>